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D_252520E3.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sldIdLst>
    <p:sldId id="256" r:id="rId5"/>
    <p:sldId id="265" r:id="rId6"/>
    <p:sldId id="266" r:id="rId7"/>
    <p:sldId id="259" r:id="rId8"/>
    <p:sldId id="267" r:id="rId9"/>
    <p:sldId id="279" r:id="rId10"/>
    <p:sldId id="280" r:id="rId11"/>
    <p:sldId id="284" r:id="rId12"/>
    <p:sldId id="282" r:id="rId13"/>
    <p:sldId id="283" r:id="rId14"/>
    <p:sldId id="281" r:id="rId15"/>
    <p:sldId id="278" r:id="rId16"/>
    <p:sldId id="271" r:id="rId17"/>
    <p:sldId id="272" r:id="rId18"/>
    <p:sldId id="273" r:id="rId19"/>
    <p:sldId id="274" r:id="rId20"/>
    <p:sldId id="275" r:id="rId21"/>
    <p:sldId id="276" r:id="rId22"/>
    <p:sldId id="260" r:id="rId23"/>
    <p:sldId id="269" r:id="rId24"/>
    <p:sldId id="262" r:id="rId25"/>
    <p:sldId id="263" r:id="rId26"/>
    <p:sldId id="277" r:id="rId27"/>
    <p:sldId id="264" r:id="rId28"/>
    <p:sldId id="288"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EBCB58-12B4-BC5F-4C38-648904F94818}" name="Giani Ranzetti" initials="" userId="S::58575@novasbe.pt::a7a7c1d8-b0d6-4c5b-b9d3-cdcbad2bc65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D8408-6CAF-4F8D-AF94-7BBF8F9EC49F}" v="3092" dt="2024-05-13T14:25:28.086"/>
    <p1510:client id="{B0B1A3FB-370A-3447-8C6C-29141E0180BB}" v="3649" dt="2024-05-13T14:48:41.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0"/>
  </p:normalViewPr>
  <p:slideViewPr>
    <p:cSldViewPr snapToGrid="0">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D_252520E3.xml><?xml version="1.0" encoding="utf-8"?>
<p188:cmLst xmlns:a="http://schemas.openxmlformats.org/drawingml/2006/main" xmlns:r="http://schemas.openxmlformats.org/officeDocument/2006/relationships" xmlns:p188="http://schemas.microsoft.com/office/powerpoint/2018/8/main">
  <p188:cm id="{9CD41174-DF2C-8344-8CA1-CC1C2ACCB1E8}" authorId="{75EBCB58-12B4-BC5F-4C38-648904F94818}" created="2024-05-08T14:06:34.216">
    <ac:deMkLst xmlns:ac="http://schemas.microsoft.com/office/drawing/2013/main/command">
      <pc:docMk xmlns:pc="http://schemas.microsoft.com/office/powerpoint/2013/main/command"/>
      <pc:sldMk xmlns:pc="http://schemas.microsoft.com/office/powerpoint/2013/main/command" cId="623190243" sldId="269"/>
      <ac:picMk id="15" creationId="{BD8D349C-A16A-4F7B-F56F-FF0628985331}"/>
    </ac:deMkLst>
    <p188:txBody>
      <a:bodyPr/>
      <a:lstStyle/>
      <a:p>
        <a:r>
          <a:rPr lang="en-US"/>
          <a:t>Maybe too early for this graph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5417A-DA96-184B-8B25-B0698A2B0659}"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9B074-1080-9F41-A833-AB2EEC03AFE1}" type="slidenum">
              <a:rPr lang="en-US" smtClean="0"/>
              <a:t>‹#›</a:t>
            </a:fld>
            <a:endParaRPr lang="en-US"/>
          </a:p>
        </p:txBody>
      </p:sp>
    </p:spTree>
    <p:extLst>
      <p:ext uri="{BB962C8B-B14F-4D97-AF65-F5344CB8AC3E}">
        <p14:creationId xmlns:p14="http://schemas.microsoft.com/office/powerpoint/2010/main" val="3388946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positive surprise in the stock market implies a direct increase in stock price, a positive surprise in the treasury futures implies an interest rate increase. </a:t>
            </a:r>
          </a:p>
          <a:p>
            <a:endParaRPr lang="en-US" sz="180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a:rPr>
              <a:t>As one would expect, forward rates at the short end of the yield curve increase following a surprise tightening of the federal funds rate (and decrease following a surprise easing). Since the federal funds rate has some persistence, as noted by many authors, tighter policy today leads to expectations that the federal funds rate will remain higher in the near future, thus pushing near-term forward rates in the same direction as the policy surprise </a:t>
            </a:r>
            <a:endParaRPr lang="en-US"/>
          </a:p>
          <a:p>
            <a:endParaRPr lang="en-US"/>
          </a:p>
          <a:p>
            <a:r>
              <a:rPr lang="en-US" b="0" i="0" u="none" strike="noStrike">
                <a:solidFill>
                  <a:srgbClr val="000000"/>
                </a:solidFill>
                <a:effectLst/>
              </a:rPr>
              <a:t>The price movement in Fed funds futures reflects the opposite of the expected change in the underlying interest rate. A higher expected future rate translates to a higher price for the Fed funds futures contract (because it locks in a lower rate compared to the new expectation)</a:t>
            </a:r>
            <a:endParaRPr lang="en-US"/>
          </a:p>
        </p:txBody>
      </p:sp>
      <p:sp>
        <p:nvSpPr>
          <p:cNvPr id="4" name="Slide Number Placeholder 3"/>
          <p:cNvSpPr>
            <a:spLocks noGrp="1"/>
          </p:cNvSpPr>
          <p:nvPr>
            <p:ph type="sldNum" sz="quarter" idx="5"/>
          </p:nvPr>
        </p:nvSpPr>
        <p:spPr/>
        <p:txBody>
          <a:bodyPr/>
          <a:lstStyle/>
          <a:p>
            <a:fld id="{3609B074-1080-9F41-A833-AB2EEC03AFE1}" type="slidenum">
              <a:rPr lang="en-US" smtClean="0"/>
              <a:t>4</a:t>
            </a:fld>
            <a:endParaRPr lang="en-US"/>
          </a:p>
        </p:txBody>
      </p:sp>
    </p:spTree>
    <p:extLst>
      <p:ext uri="{BB962C8B-B14F-4D97-AF65-F5344CB8AC3E}">
        <p14:creationId xmlns:p14="http://schemas.microsoft.com/office/powerpoint/2010/main" val="612038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highlight>
                  <a:srgbClr val="FFFFFF"/>
                </a:highlight>
                <a:latin typeface="FiraSans"/>
              </a:rPr>
              <a:t>External instrument: </a:t>
            </a:r>
            <a:r>
              <a:rPr lang="en-US" sz="1800">
                <a:effectLst/>
                <a:highlight>
                  <a:srgbClr val="FFFFFF"/>
                </a:highlight>
                <a:latin typeface="FiraSans"/>
              </a:rPr>
              <a:t>Presence of an </a:t>
            </a:r>
            <a:r>
              <a:rPr lang="en-US" sz="1800" i="1">
                <a:effectLst/>
                <a:highlight>
                  <a:srgbClr val="FFFFFF"/>
                </a:highlight>
                <a:latin typeface="FiraSans"/>
              </a:rPr>
              <a:t>instrument </a:t>
            </a:r>
            <a:r>
              <a:rPr lang="en-US" sz="1800">
                <a:effectLst/>
                <a:highlight>
                  <a:srgbClr val="FFFFFF"/>
                </a:highlight>
                <a:latin typeface="FiraSans"/>
              </a:rPr>
              <a:t>that is correlated with a shock of interest and uncorrelated with all other shocks </a:t>
            </a:r>
            <a:endParaRPr lang="en-US">
              <a:effectLst/>
              <a:highlight>
                <a:srgbClr val="FFFFFF"/>
              </a:highlight>
            </a:endParaRPr>
          </a:p>
          <a:p>
            <a:endParaRPr lang="en-US"/>
          </a:p>
        </p:txBody>
      </p:sp>
      <p:sp>
        <p:nvSpPr>
          <p:cNvPr id="4" name="Slide Number Placeholder 3"/>
          <p:cNvSpPr>
            <a:spLocks noGrp="1"/>
          </p:cNvSpPr>
          <p:nvPr>
            <p:ph type="sldNum" sz="quarter" idx="5"/>
          </p:nvPr>
        </p:nvSpPr>
        <p:spPr/>
        <p:txBody>
          <a:bodyPr/>
          <a:lstStyle/>
          <a:p>
            <a:fld id="{3609B074-1080-9F41-A833-AB2EEC03AFE1}" type="slidenum">
              <a:rPr lang="en-US" smtClean="0"/>
              <a:t>12</a:t>
            </a:fld>
            <a:endParaRPr lang="en-US"/>
          </a:p>
        </p:txBody>
      </p:sp>
    </p:spTree>
    <p:extLst>
      <p:ext uri="{BB962C8B-B14F-4D97-AF65-F5344CB8AC3E}">
        <p14:creationId xmlns:p14="http://schemas.microsoft.com/office/powerpoint/2010/main" val="278810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t>More variance in Monetary Policy shock</a:t>
            </a:r>
          </a:p>
          <a:p>
            <a:r>
              <a:rPr lang="en-US" sz="2000"/>
              <a:t>Decline in real GDP to new equilibrium</a:t>
            </a:r>
          </a:p>
          <a:p>
            <a:r>
              <a:rPr lang="en-US" sz="2000"/>
              <a:t>Different results than original paper</a:t>
            </a:r>
          </a:p>
          <a:p>
            <a:r>
              <a:rPr lang="en-US" sz="2000"/>
              <a:t>Inflation puzzle seems to have opposite behavior than in paper</a:t>
            </a:r>
          </a:p>
          <a:p>
            <a:r>
              <a:rPr lang="en-US" sz="2000"/>
              <a:t>Affects are more similar than in paper:</a:t>
            </a:r>
          </a:p>
          <a:p>
            <a:pPr lvl="1"/>
            <a:r>
              <a:rPr lang="en-US" sz="2000"/>
              <a:t>Due to Variable creation</a:t>
            </a:r>
          </a:p>
          <a:p>
            <a:endParaRPr lang="en-US"/>
          </a:p>
        </p:txBody>
      </p:sp>
      <p:sp>
        <p:nvSpPr>
          <p:cNvPr id="4" name="Slide Number Placeholder 3"/>
          <p:cNvSpPr>
            <a:spLocks noGrp="1"/>
          </p:cNvSpPr>
          <p:nvPr>
            <p:ph type="sldNum" sz="quarter" idx="5"/>
          </p:nvPr>
        </p:nvSpPr>
        <p:spPr/>
        <p:txBody>
          <a:bodyPr/>
          <a:lstStyle/>
          <a:p>
            <a:fld id="{3609B074-1080-9F41-A833-AB2EEC03AFE1}" type="slidenum">
              <a:rPr lang="en-US" smtClean="0"/>
              <a:t>21</a:t>
            </a:fld>
            <a:endParaRPr lang="en-US"/>
          </a:p>
        </p:txBody>
      </p:sp>
    </p:spTree>
    <p:extLst>
      <p:ext uri="{BB962C8B-B14F-4D97-AF65-F5344CB8AC3E}">
        <p14:creationId xmlns:p14="http://schemas.microsoft.com/office/powerpoint/2010/main" val="3243225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EE6E-475D-87FC-D25C-BD2FE575D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A289A7-F17C-CB35-03BF-87D0EEEC8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87DCF9-F592-19F7-0CC2-8B63174BC803}"/>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5" name="Footer Placeholder 4">
            <a:extLst>
              <a:ext uri="{FF2B5EF4-FFF2-40B4-BE49-F238E27FC236}">
                <a16:creationId xmlns:a16="http://schemas.microsoft.com/office/drawing/2014/main" id="{1E41D4F9-B8D4-B988-C0A6-AC17EDF6F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CEDB7-472A-5DF5-C56F-7266146175C3}"/>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2230120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4D69-C57B-DBFA-53CC-DEDD15892A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19C8EB-8BB8-F38D-96C8-625B12BCED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D27BD-7C49-36B7-7966-8B022866DB89}"/>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5" name="Footer Placeholder 4">
            <a:extLst>
              <a:ext uri="{FF2B5EF4-FFF2-40B4-BE49-F238E27FC236}">
                <a16:creationId xmlns:a16="http://schemas.microsoft.com/office/drawing/2014/main" id="{EE572857-C55D-5AEB-7B81-6195D94951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312C4-0DF9-D487-2CC8-8A521D7D3656}"/>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1344108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361C69-82E7-E54A-DC62-82B721F9EF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9512B6-802F-0A7C-12B3-043F5F7F3F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A45D5-6297-6F29-C991-2AB73CC188FC}"/>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5" name="Footer Placeholder 4">
            <a:extLst>
              <a:ext uri="{FF2B5EF4-FFF2-40B4-BE49-F238E27FC236}">
                <a16:creationId xmlns:a16="http://schemas.microsoft.com/office/drawing/2014/main" id="{42EF87D7-5617-29F8-F840-88A575C25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784B-9508-372C-EEB2-94AA5D4AC3D6}"/>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164102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AE15-13A6-2FD9-B00C-D028454E45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040EBE-7BF5-8165-EF86-EFC9F60B2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931DF-EA8F-4D91-3622-3C1318100684}"/>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5" name="Footer Placeholder 4">
            <a:extLst>
              <a:ext uri="{FF2B5EF4-FFF2-40B4-BE49-F238E27FC236}">
                <a16:creationId xmlns:a16="http://schemas.microsoft.com/office/drawing/2014/main" id="{B2BCE0C6-C514-EDA1-D3BF-58C050FB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0E5B5-7F68-5FB3-DA0F-EA9783DA2DBC}"/>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382669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53EB-ED22-34BF-736E-30B222F54B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D2A517-DB8B-740A-43EF-DF449EFA85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9343FB-C5A2-3118-9FC6-E7E13765AF35}"/>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5" name="Footer Placeholder 4">
            <a:extLst>
              <a:ext uri="{FF2B5EF4-FFF2-40B4-BE49-F238E27FC236}">
                <a16:creationId xmlns:a16="http://schemas.microsoft.com/office/drawing/2014/main" id="{8C4C8200-A604-7C57-6808-BF5F44B7E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9AFDA-3F4A-63AA-B1DA-F748C686397D}"/>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98528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AF79-C53C-C19C-359A-1FC511F0C5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EE561-6841-9C2D-F060-A85BFF090D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192F69-4DBA-DB73-4306-EC6A4A4185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585BD-5B37-F4CD-A2CA-C96148A76DA7}"/>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6" name="Footer Placeholder 5">
            <a:extLst>
              <a:ext uri="{FF2B5EF4-FFF2-40B4-BE49-F238E27FC236}">
                <a16:creationId xmlns:a16="http://schemas.microsoft.com/office/drawing/2014/main" id="{485D7DAA-922A-1D52-4A68-1D0EF059FF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81BFF-D043-81FD-082D-C70DBBE94825}"/>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1709807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3D358-8714-034F-C3D0-ED5E7E23E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65DE3D-93BD-79FD-5449-81E8F4F72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3F7B8D-1A4B-B678-A9AB-007D441E50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E2DF4-4823-0916-93FD-A5B4794E3A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183AE8-1635-9B55-7B10-F10AE9A1BF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AD6F70-0758-6427-8FD6-5EC272A724CC}"/>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8" name="Footer Placeholder 7">
            <a:extLst>
              <a:ext uri="{FF2B5EF4-FFF2-40B4-BE49-F238E27FC236}">
                <a16:creationId xmlns:a16="http://schemas.microsoft.com/office/drawing/2014/main" id="{8087C462-D138-E39E-EB87-2218377E63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1B459-358D-B6FD-3FAE-53DDBBA6C36F}"/>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1387815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D931-CEC4-E969-6A3C-A8B97D3A25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EF1741-9158-BC6C-FBE0-14B09D2128DF}"/>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4" name="Footer Placeholder 3">
            <a:extLst>
              <a:ext uri="{FF2B5EF4-FFF2-40B4-BE49-F238E27FC236}">
                <a16:creationId xmlns:a16="http://schemas.microsoft.com/office/drawing/2014/main" id="{32816A29-B876-E548-EF73-2AE4DC2C9C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648B2B-4A31-DAC6-C85D-198B986F5F14}"/>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399953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3DD24E-DC7B-1298-6F04-9D46BDEAAD60}"/>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3" name="Footer Placeholder 2">
            <a:extLst>
              <a:ext uri="{FF2B5EF4-FFF2-40B4-BE49-F238E27FC236}">
                <a16:creationId xmlns:a16="http://schemas.microsoft.com/office/drawing/2014/main" id="{B633F46E-C050-DB76-43EB-0081D4524A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C2A759-AA1C-67A4-1CA3-01862FA1A0FB}"/>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2054145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409C-E085-3934-38FF-64545BA19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BD0265-8675-9E88-9D52-1CB0CC020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C04589-FCED-04F6-9C42-870C564593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6C50DC-236B-A0BC-0DC6-67AACAB3A28C}"/>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6" name="Footer Placeholder 5">
            <a:extLst>
              <a:ext uri="{FF2B5EF4-FFF2-40B4-BE49-F238E27FC236}">
                <a16:creationId xmlns:a16="http://schemas.microsoft.com/office/drawing/2014/main" id="{714A2D05-67BF-1A86-6825-18EC49E6D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A5BD2-DAC7-6FE0-AF62-FB4DC8929BCF}"/>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606953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6FA1-5317-AE98-0570-743299B6A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BB8C51-47B7-1A7E-99EF-CA17A75246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CD45CE-BB27-38EB-EEB2-ED0A7A1C4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BD8B55-26D8-61D4-0381-429DBE95723E}"/>
              </a:ext>
            </a:extLst>
          </p:cNvPr>
          <p:cNvSpPr>
            <a:spLocks noGrp="1"/>
          </p:cNvSpPr>
          <p:nvPr>
            <p:ph type="dt" sz="half" idx="10"/>
          </p:nvPr>
        </p:nvSpPr>
        <p:spPr/>
        <p:txBody>
          <a:bodyPr/>
          <a:lstStyle/>
          <a:p>
            <a:fld id="{F01C3B61-AA63-4345-BAFA-668E6CF68CA4}" type="datetimeFigureOut">
              <a:rPr lang="en-US" smtClean="0"/>
              <a:t>5/14/24</a:t>
            </a:fld>
            <a:endParaRPr lang="en-US"/>
          </a:p>
        </p:txBody>
      </p:sp>
      <p:sp>
        <p:nvSpPr>
          <p:cNvPr id="6" name="Footer Placeholder 5">
            <a:extLst>
              <a:ext uri="{FF2B5EF4-FFF2-40B4-BE49-F238E27FC236}">
                <a16:creationId xmlns:a16="http://schemas.microsoft.com/office/drawing/2014/main" id="{51F230BE-4027-22B7-1D0C-8CB131D6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E4707D-56F6-7891-C047-E7D0FC64D4FD}"/>
              </a:ext>
            </a:extLst>
          </p:cNvPr>
          <p:cNvSpPr>
            <a:spLocks noGrp="1"/>
          </p:cNvSpPr>
          <p:nvPr>
            <p:ph type="sldNum" sz="quarter" idx="12"/>
          </p:nvPr>
        </p:nvSpPr>
        <p:spPr/>
        <p:txBody>
          <a:bodyPr/>
          <a:lstStyle/>
          <a:p>
            <a:fld id="{7DCFF250-CA88-7643-B4BA-FA899CAE994D}" type="slidenum">
              <a:rPr lang="en-US" smtClean="0"/>
              <a:t>‹#›</a:t>
            </a:fld>
            <a:endParaRPr lang="en-US"/>
          </a:p>
        </p:txBody>
      </p:sp>
    </p:spTree>
    <p:extLst>
      <p:ext uri="{BB962C8B-B14F-4D97-AF65-F5344CB8AC3E}">
        <p14:creationId xmlns:p14="http://schemas.microsoft.com/office/powerpoint/2010/main" val="3915796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DB874-6BFB-2935-48EF-DDE48E3066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285E0E-6630-C2DC-51AE-A95245CE00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A26A1-FA84-77D6-9996-9F88336C7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1C3B61-AA63-4345-BAFA-668E6CF68CA4}" type="datetimeFigureOut">
              <a:rPr lang="en-US" smtClean="0"/>
              <a:t>5/14/24</a:t>
            </a:fld>
            <a:endParaRPr lang="en-US"/>
          </a:p>
        </p:txBody>
      </p:sp>
      <p:sp>
        <p:nvSpPr>
          <p:cNvPr id="5" name="Footer Placeholder 4">
            <a:extLst>
              <a:ext uri="{FF2B5EF4-FFF2-40B4-BE49-F238E27FC236}">
                <a16:creationId xmlns:a16="http://schemas.microsoft.com/office/drawing/2014/main" id="{A5AF03E0-81DE-1719-E8B6-5D1470505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6B91D57-13AF-B82D-5D5E-4C8551564B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CFF250-CA88-7643-B4BA-FA899CAE994D}" type="slidenum">
              <a:rPr lang="en-US" smtClean="0"/>
              <a:t>‹#›</a:t>
            </a:fld>
            <a:endParaRPr lang="en-US"/>
          </a:p>
        </p:txBody>
      </p:sp>
    </p:spTree>
    <p:extLst>
      <p:ext uri="{BB962C8B-B14F-4D97-AF65-F5344CB8AC3E}">
        <p14:creationId xmlns:p14="http://schemas.microsoft.com/office/powerpoint/2010/main" val="2429866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0D_252520E3.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em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AB6B-F268-8720-071D-2A198070B949}"/>
              </a:ext>
            </a:extLst>
          </p:cNvPr>
          <p:cNvSpPr>
            <a:spLocks noGrp="1"/>
          </p:cNvSpPr>
          <p:nvPr>
            <p:ph type="ctrTitle"/>
          </p:nvPr>
        </p:nvSpPr>
        <p:spPr/>
        <p:txBody>
          <a:bodyPr/>
          <a:lstStyle/>
          <a:p>
            <a:r>
              <a:rPr lang="en-US"/>
              <a:t>Monetary Policy Shocks on Asset Prices</a:t>
            </a:r>
          </a:p>
        </p:txBody>
      </p:sp>
      <p:sp>
        <p:nvSpPr>
          <p:cNvPr id="3" name="Subtitle 2">
            <a:extLst>
              <a:ext uri="{FF2B5EF4-FFF2-40B4-BE49-F238E27FC236}">
                <a16:creationId xmlns:a16="http://schemas.microsoft.com/office/drawing/2014/main" id="{5BE69B58-FCBE-FC50-2C49-06929F38FF3D}"/>
              </a:ext>
            </a:extLst>
          </p:cNvPr>
          <p:cNvSpPr>
            <a:spLocks noGrp="1"/>
          </p:cNvSpPr>
          <p:nvPr>
            <p:ph type="subTitle" idx="1"/>
          </p:nvPr>
        </p:nvSpPr>
        <p:spPr/>
        <p:txBody>
          <a:bodyPr/>
          <a:lstStyle/>
          <a:p>
            <a:r>
              <a:rPr lang="en-US"/>
              <a:t>Group 8:</a:t>
            </a:r>
          </a:p>
          <a:p>
            <a:r>
              <a:rPr lang="en-US"/>
              <a:t>Nicolas Yong Joon Lee</a:t>
            </a:r>
          </a:p>
          <a:p>
            <a:r>
              <a:rPr lang="en-US" err="1"/>
              <a:t>Giani</a:t>
            </a:r>
            <a:r>
              <a:rPr lang="en-US"/>
              <a:t> </a:t>
            </a:r>
            <a:r>
              <a:rPr lang="en-US" err="1"/>
              <a:t>Ranzetti</a:t>
            </a:r>
            <a:endParaRPr lang="en-US"/>
          </a:p>
        </p:txBody>
      </p:sp>
    </p:spTree>
    <p:extLst>
      <p:ext uri="{BB962C8B-B14F-4D97-AF65-F5344CB8AC3E}">
        <p14:creationId xmlns:p14="http://schemas.microsoft.com/office/powerpoint/2010/main" val="3054287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337E-C63E-049A-24CA-201E854F6785}"/>
              </a:ext>
            </a:extLst>
          </p:cNvPr>
          <p:cNvSpPr>
            <a:spLocks noGrp="1"/>
          </p:cNvSpPr>
          <p:nvPr>
            <p:ph type="title"/>
          </p:nvPr>
        </p:nvSpPr>
        <p:spPr>
          <a:xfrm>
            <a:off x="838200" y="153192"/>
            <a:ext cx="10515600" cy="1325563"/>
          </a:xfrm>
        </p:spPr>
        <p:txBody>
          <a:bodyPr/>
          <a:lstStyle/>
          <a:p>
            <a:r>
              <a:rPr lang="en-US"/>
              <a:t>FEVD</a:t>
            </a:r>
          </a:p>
        </p:txBody>
      </p:sp>
      <p:pic>
        <p:nvPicPr>
          <p:cNvPr id="7" name="Content Placeholder 6">
            <a:extLst>
              <a:ext uri="{FF2B5EF4-FFF2-40B4-BE49-F238E27FC236}">
                <a16:creationId xmlns:a16="http://schemas.microsoft.com/office/drawing/2014/main" id="{1A90666F-0259-DAB9-129F-064D19D72FE8}"/>
              </a:ext>
            </a:extLst>
          </p:cNvPr>
          <p:cNvPicPr>
            <a:picLocks noGrp="1" noChangeAspect="1"/>
          </p:cNvPicPr>
          <p:nvPr>
            <p:ph idx="1"/>
          </p:nvPr>
        </p:nvPicPr>
        <p:blipFill>
          <a:blip r:embed="rId2"/>
          <a:stretch>
            <a:fillRect/>
          </a:stretch>
        </p:blipFill>
        <p:spPr>
          <a:xfrm>
            <a:off x="2857118" y="304865"/>
            <a:ext cx="6477763" cy="6477763"/>
          </a:xfrm>
          <a:prstGeom prst="rect">
            <a:avLst/>
          </a:prstGeom>
        </p:spPr>
      </p:pic>
    </p:spTree>
    <p:extLst>
      <p:ext uri="{BB962C8B-B14F-4D97-AF65-F5344CB8AC3E}">
        <p14:creationId xmlns:p14="http://schemas.microsoft.com/office/powerpoint/2010/main" val="161248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337E-C63E-049A-24CA-201E854F6785}"/>
              </a:ext>
            </a:extLst>
          </p:cNvPr>
          <p:cNvSpPr>
            <a:spLocks noGrp="1"/>
          </p:cNvSpPr>
          <p:nvPr>
            <p:ph type="title"/>
          </p:nvPr>
        </p:nvSpPr>
        <p:spPr>
          <a:xfrm>
            <a:off x="838200" y="153192"/>
            <a:ext cx="10515600" cy="1325563"/>
          </a:xfrm>
        </p:spPr>
        <p:txBody>
          <a:bodyPr/>
          <a:lstStyle/>
          <a:p>
            <a:r>
              <a:rPr lang="en-US"/>
              <a:t>Diagnostic Tests</a:t>
            </a:r>
          </a:p>
        </p:txBody>
      </p:sp>
      <p:sp>
        <p:nvSpPr>
          <p:cNvPr id="3" name="Content Placeholder 2">
            <a:extLst>
              <a:ext uri="{FF2B5EF4-FFF2-40B4-BE49-F238E27FC236}">
                <a16:creationId xmlns:a16="http://schemas.microsoft.com/office/drawing/2014/main" id="{0A13EFF7-D308-3286-E78B-744BEFC1A71F}"/>
              </a:ext>
            </a:extLst>
          </p:cNvPr>
          <p:cNvSpPr>
            <a:spLocks noGrp="1"/>
          </p:cNvSpPr>
          <p:nvPr>
            <p:ph idx="1"/>
          </p:nvPr>
        </p:nvSpPr>
        <p:spPr>
          <a:xfrm>
            <a:off x="904875" y="1478755"/>
            <a:ext cx="6762750" cy="5014120"/>
          </a:xfrm>
        </p:spPr>
        <p:txBody>
          <a:bodyPr>
            <a:normAutofit fontScale="92500" lnSpcReduction="10000"/>
          </a:bodyPr>
          <a:lstStyle/>
          <a:p>
            <a:pPr marL="0" indent="0">
              <a:buNone/>
            </a:pPr>
            <a:r>
              <a:rPr lang="en-US" sz="1800" b="1"/>
              <a:t>Stability of the model: </a:t>
            </a:r>
            <a:r>
              <a:rPr lang="en-US" sz="1800"/>
              <a:t>Inverse of the AR roots are all inside the unit circle. OLS </a:t>
            </a:r>
            <a:r>
              <a:rPr lang="en-US" sz="1800" err="1"/>
              <a:t>Cumu</a:t>
            </a:r>
            <a:r>
              <a:rPr lang="en-US" sz="1800"/>
              <a:t>. Sum of residuals plots are also in the Appendix.</a:t>
            </a:r>
          </a:p>
          <a:p>
            <a:pPr marL="0" indent="0">
              <a:buNone/>
            </a:pPr>
            <a:endParaRPr lang="en-US" sz="1800" b="1"/>
          </a:p>
          <a:p>
            <a:pPr marL="0" indent="0">
              <a:buNone/>
            </a:pPr>
            <a:r>
              <a:rPr lang="en-US" sz="1800" b="1"/>
              <a:t>Normality Test (Jarque-Bera Test): </a:t>
            </a:r>
            <a:r>
              <a:rPr lang="en-US" sz="1800"/>
              <a:t>Null hypothesis is rejected</a:t>
            </a:r>
          </a:p>
          <a:p>
            <a:pPr marL="0" indent="0">
              <a:buNone/>
            </a:pPr>
            <a:endParaRPr lang="en-US" sz="1800" b="1"/>
          </a:p>
          <a:p>
            <a:pPr marL="0" indent="0">
              <a:buNone/>
            </a:pPr>
            <a:r>
              <a:rPr lang="en-US" sz="1800" b="1"/>
              <a:t>LM Test for Autocorrelation (Breusch-Godfrey): </a:t>
            </a:r>
            <a:r>
              <a:rPr lang="en-US" sz="1800"/>
              <a:t>Null hypothesis of no serial correlation between residuals is rejected. ACF and PACF plots in the appendix.</a:t>
            </a:r>
          </a:p>
          <a:p>
            <a:pPr marL="0" indent="0">
              <a:buNone/>
            </a:pPr>
            <a:endParaRPr lang="en-US" sz="1800" b="1"/>
          </a:p>
          <a:p>
            <a:pPr marL="0" indent="0">
              <a:buNone/>
            </a:pPr>
            <a:r>
              <a:rPr lang="en-US" sz="1800" b="1"/>
              <a:t>Test for Heteroskedasticity (Breusch-Godfrey):</a:t>
            </a:r>
            <a:r>
              <a:rPr lang="en-US" sz="1800"/>
              <a:t>: Null hypothesis of homoskedasticity is rejected</a:t>
            </a:r>
          </a:p>
          <a:p>
            <a:pPr marL="0" indent="0">
              <a:buNone/>
            </a:pPr>
            <a:endParaRPr lang="en-US" sz="1800"/>
          </a:p>
          <a:p>
            <a:pPr marL="0" indent="0">
              <a:buNone/>
            </a:pPr>
            <a:r>
              <a:rPr lang="en-US" sz="1800"/>
              <a:t>P-values equal to zero.</a:t>
            </a:r>
          </a:p>
          <a:p>
            <a:pPr marL="0" indent="0">
              <a:buNone/>
            </a:pPr>
            <a:endParaRPr lang="en-US" sz="1800"/>
          </a:p>
          <a:p>
            <a:pPr marL="0" indent="0">
              <a:buNone/>
            </a:pPr>
            <a:r>
              <a:rPr lang="en-US" sz="1800"/>
              <a:t>Problems with model misspecification, more dummies for outliers needed</a:t>
            </a:r>
          </a:p>
        </p:txBody>
      </p:sp>
      <p:pic>
        <p:nvPicPr>
          <p:cNvPr id="6" name="Picture 5">
            <a:extLst>
              <a:ext uri="{FF2B5EF4-FFF2-40B4-BE49-F238E27FC236}">
                <a16:creationId xmlns:a16="http://schemas.microsoft.com/office/drawing/2014/main" id="{6B3F7418-6324-E007-AD4D-A1C5FDFB08AB}"/>
              </a:ext>
            </a:extLst>
          </p:cNvPr>
          <p:cNvPicPr>
            <a:picLocks noChangeAspect="1"/>
          </p:cNvPicPr>
          <p:nvPr/>
        </p:nvPicPr>
        <p:blipFill>
          <a:blip r:embed="rId2"/>
          <a:stretch>
            <a:fillRect/>
          </a:stretch>
        </p:blipFill>
        <p:spPr>
          <a:xfrm>
            <a:off x="7734300" y="1323113"/>
            <a:ext cx="4053682" cy="4053682"/>
          </a:xfrm>
          <a:prstGeom prst="rect">
            <a:avLst/>
          </a:prstGeom>
        </p:spPr>
      </p:pic>
    </p:spTree>
    <p:extLst>
      <p:ext uri="{BB962C8B-B14F-4D97-AF65-F5344CB8AC3E}">
        <p14:creationId xmlns:p14="http://schemas.microsoft.com/office/powerpoint/2010/main" val="959139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3C42-3FB2-5DEA-9E65-D34B727FB597}"/>
              </a:ext>
            </a:extLst>
          </p:cNvPr>
          <p:cNvSpPr>
            <a:spLocks noGrp="1"/>
          </p:cNvSpPr>
          <p:nvPr>
            <p:ph type="title"/>
          </p:nvPr>
        </p:nvSpPr>
        <p:spPr/>
        <p:txBody>
          <a:bodyPr/>
          <a:lstStyle/>
          <a:p>
            <a:r>
              <a:rPr lang="en-US"/>
              <a:t>(Proxy) SVAR Model</a:t>
            </a:r>
          </a:p>
        </p:txBody>
      </p:sp>
      <p:pic>
        <p:nvPicPr>
          <p:cNvPr id="4" name="Picture 3">
            <a:extLst>
              <a:ext uri="{FF2B5EF4-FFF2-40B4-BE49-F238E27FC236}">
                <a16:creationId xmlns:a16="http://schemas.microsoft.com/office/drawing/2014/main" id="{B7D8DDF0-44A9-0558-F42A-F0A846F497C8}"/>
              </a:ext>
            </a:extLst>
          </p:cNvPr>
          <p:cNvPicPr>
            <a:picLocks noChangeAspect="1"/>
          </p:cNvPicPr>
          <p:nvPr/>
        </p:nvPicPr>
        <p:blipFill>
          <a:blip r:embed="rId3"/>
          <a:stretch>
            <a:fillRect/>
          </a:stretch>
        </p:blipFill>
        <p:spPr>
          <a:xfrm>
            <a:off x="2209800" y="3010321"/>
            <a:ext cx="7772400" cy="837358"/>
          </a:xfrm>
          <a:prstGeom prst="rect">
            <a:avLst/>
          </a:prstGeom>
        </p:spPr>
      </p:pic>
      <p:sp>
        <p:nvSpPr>
          <p:cNvPr id="9" name="Content Placeholder 8">
            <a:extLst>
              <a:ext uri="{FF2B5EF4-FFF2-40B4-BE49-F238E27FC236}">
                <a16:creationId xmlns:a16="http://schemas.microsoft.com/office/drawing/2014/main" id="{1FBFE8B9-4395-F0B0-D520-8D70D815DB31}"/>
              </a:ext>
            </a:extLst>
          </p:cNvPr>
          <p:cNvSpPr>
            <a:spLocks noGrp="1"/>
          </p:cNvSpPr>
          <p:nvPr>
            <p:ph idx="1"/>
          </p:nvPr>
        </p:nvSpPr>
        <p:spPr/>
        <p:txBody>
          <a:bodyPr>
            <a:normAutofit/>
          </a:bodyPr>
          <a:lstStyle/>
          <a:p>
            <a:pPr>
              <a:lnSpc>
                <a:spcPct val="120000"/>
              </a:lnSpc>
            </a:pPr>
            <a:r>
              <a:rPr lang="en-US" sz="2000"/>
              <a:t>Let </a:t>
            </a:r>
            <a:r>
              <a:rPr lang="en-US" sz="2000" i="1" err="1"/>
              <a:t>y</a:t>
            </a:r>
            <a:r>
              <a:rPr lang="en-US" sz="2000" i="1" baseline="-25000" err="1"/>
              <a:t>t</a:t>
            </a:r>
            <a:r>
              <a:rPr lang="en-US" sz="2000"/>
              <a:t> be a vector of </a:t>
            </a:r>
            <a:r>
              <a:rPr lang="en-US" sz="2000" i="1"/>
              <a:t>N</a:t>
            </a:r>
            <a:r>
              <a:rPr lang="en-US" sz="2000" i="1" baseline="-25000"/>
              <a:t>y</a:t>
            </a:r>
            <a:r>
              <a:rPr lang="en-US" sz="2000" i="1"/>
              <a:t> </a:t>
            </a:r>
            <a:r>
              <a:rPr lang="en-US" sz="2000"/>
              <a:t>macroeconomic and financial variables observed in month </a:t>
            </a:r>
            <a:r>
              <a:rPr lang="en-US" sz="2000" i="1"/>
              <a:t>t</a:t>
            </a:r>
            <a:r>
              <a:rPr lang="en-US" sz="2000"/>
              <a:t>. Let </a:t>
            </a:r>
            <a:r>
              <a:rPr lang="en-US" sz="2000" i="1"/>
              <a:t>m</a:t>
            </a:r>
            <a:r>
              <a:rPr lang="en-US" sz="2000" i="1" baseline="-25000"/>
              <a:t>t</a:t>
            </a:r>
            <a:r>
              <a:rPr lang="en-US" sz="2000"/>
              <a:t> be a vector of </a:t>
            </a:r>
            <a:r>
              <a:rPr lang="en-US" sz="2000" i="1" err="1"/>
              <a:t>i.i.d</a:t>
            </a:r>
            <a:r>
              <a:rPr lang="en-US" sz="2000"/>
              <a:t> surprises in </a:t>
            </a:r>
            <a:r>
              <a:rPr lang="en-US" sz="2000" i="1"/>
              <a:t>N</a:t>
            </a:r>
            <a:r>
              <a:rPr lang="en-US" sz="2000" i="1" baseline="-25000"/>
              <a:t>m</a:t>
            </a:r>
            <a:r>
              <a:rPr lang="en-US" sz="2000"/>
              <a:t> financial instruments observed in month t. </a:t>
            </a:r>
          </a:p>
          <a:p>
            <a:pPr>
              <a:lnSpc>
                <a:spcPct val="200000"/>
              </a:lnSpc>
            </a:pPr>
            <a:endParaRPr lang="en-US" sz="2000"/>
          </a:p>
          <a:p>
            <a:pPr>
              <a:lnSpc>
                <a:spcPct val="200000"/>
              </a:lnSpc>
            </a:pPr>
            <a:endParaRPr lang="en-US" sz="2000"/>
          </a:p>
          <a:p>
            <a:pPr>
              <a:lnSpc>
                <a:spcPct val="110000"/>
              </a:lnSpc>
            </a:pPr>
            <a:r>
              <a:rPr lang="en-US" sz="2000"/>
              <a:t>Because </a:t>
            </a:r>
            <a:r>
              <a:rPr lang="en-US" sz="2000" i="1"/>
              <a:t>m</a:t>
            </a:r>
            <a:r>
              <a:rPr lang="en-US" sz="2000" i="1" baseline="-25000"/>
              <a:t>t</a:t>
            </a:r>
            <a:r>
              <a:rPr lang="en-US" sz="2000"/>
              <a:t> is </a:t>
            </a:r>
            <a:r>
              <a:rPr lang="en-US" sz="2000" i="1" err="1"/>
              <a:t>i.i.d</a:t>
            </a:r>
            <a:r>
              <a:rPr lang="en-US" sz="2000"/>
              <a:t>, it does not depend on lags of either </a:t>
            </a:r>
            <a:r>
              <a:rPr lang="en-US" sz="2000" i="1"/>
              <a:t>m</a:t>
            </a:r>
            <a:r>
              <a:rPr lang="en-US" sz="2000" i="1" baseline="-25000"/>
              <a:t>t-p</a:t>
            </a:r>
            <a:r>
              <a:rPr lang="en-US" sz="2000"/>
              <a:t> or </a:t>
            </a:r>
            <a:r>
              <a:rPr lang="en-US" sz="2000" i="1" err="1"/>
              <a:t>y</a:t>
            </a:r>
            <a:r>
              <a:rPr lang="en-US" sz="2000" i="1" baseline="-25000" err="1"/>
              <a:t>t</a:t>
            </a:r>
            <a:r>
              <a:rPr lang="en-US" sz="2000" i="1" baseline="-25000"/>
              <a:t>-p</a:t>
            </a:r>
            <a:r>
              <a:rPr lang="en-US" sz="2000"/>
              <a:t> and has zero mean</a:t>
            </a:r>
          </a:p>
          <a:p>
            <a:pPr marL="0" indent="0">
              <a:lnSpc>
                <a:spcPct val="110000"/>
              </a:lnSpc>
              <a:buNone/>
            </a:pPr>
            <a:r>
              <a:rPr lang="en-US" sz="2000" u="sng"/>
              <a:t>Proxy SVAR methodology:</a:t>
            </a:r>
          </a:p>
          <a:p>
            <a:pPr>
              <a:lnSpc>
                <a:spcPct val="110000"/>
              </a:lnSpc>
            </a:pPr>
            <a:r>
              <a:rPr lang="en-US" sz="2000"/>
              <a:t>Surprise variables have been used as external instruments in the literature but lead to similar result</a:t>
            </a:r>
          </a:p>
          <a:p>
            <a:endParaRPr lang="en-US"/>
          </a:p>
          <a:p>
            <a:endParaRPr lang="en-US"/>
          </a:p>
          <a:p>
            <a:endParaRPr lang="en-US"/>
          </a:p>
        </p:txBody>
      </p:sp>
    </p:spTree>
    <p:extLst>
      <p:ext uri="{BB962C8B-B14F-4D97-AF65-F5344CB8AC3E}">
        <p14:creationId xmlns:p14="http://schemas.microsoft.com/office/powerpoint/2010/main" val="3423647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7C1D-1B6F-CF78-D955-17571F39EF87}"/>
              </a:ext>
            </a:extLst>
          </p:cNvPr>
          <p:cNvSpPr>
            <a:spLocks noGrp="1"/>
          </p:cNvSpPr>
          <p:nvPr>
            <p:ph type="title"/>
          </p:nvPr>
        </p:nvSpPr>
        <p:spPr/>
        <p:txBody>
          <a:bodyPr/>
          <a:lstStyle/>
          <a:p>
            <a:r>
              <a:rPr lang="en-US"/>
              <a:t>Identifying Restrictions</a:t>
            </a:r>
          </a:p>
        </p:txBody>
      </p:sp>
      <p:pic>
        <p:nvPicPr>
          <p:cNvPr id="7" name="Content Placeholder 6">
            <a:extLst>
              <a:ext uri="{FF2B5EF4-FFF2-40B4-BE49-F238E27FC236}">
                <a16:creationId xmlns:a16="http://schemas.microsoft.com/office/drawing/2014/main" id="{521EB829-71C2-9B0E-5B47-59D117E09553}"/>
              </a:ext>
            </a:extLst>
          </p:cNvPr>
          <p:cNvPicPr>
            <a:picLocks noGrp="1" noChangeAspect="1"/>
          </p:cNvPicPr>
          <p:nvPr>
            <p:ph idx="1"/>
          </p:nvPr>
        </p:nvPicPr>
        <p:blipFill>
          <a:blip r:embed="rId2"/>
          <a:stretch>
            <a:fillRect/>
          </a:stretch>
        </p:blipFill>
        <p:spPr>
          <a:xfrm>
            <a:off x="2554654" y="1690688"/>
            <a:ext cx="7082692" cy="2115193"/>
          </a:xfrm>
          <a:prstGeom prst="rect">
            <a:avLst/>
          </a:prstGeom>
        </p:spPr>
      </p:pic>
      <p:sp>
        <p:nvSpPr>
          <p:cNvPr id="10" name="Content Placeholder 2">
            <a:extLst>
              <a:ext uri="{FF2B5EF4-FFF2-40B4-BE49-F238E27FC236}">
                <a16:creationId xmlns:a16="http://schemas.microsoft.com/office/drawing/2014/main" id="{199B1FC7-287A-286C-A036-44F38589CF58}"/>
              </a:ext>
            </a:extLst>
          </p:cNvPr>
          <p:cNvSpPr txBox="1">
            <a:spLocks/>
          </p:cNvSpPr>
          <p:nvPr/>
        </p:nvSpPr>
        <p:spPr>
          <a:xfrm>
            <a:off x="838200" y="3997285"/>
            <a:ext cx="10515600" cy="2686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Assumptions:</a:t>
            </a:r>
          </a:p>
          <a:p>
            <a:pPr marL="0" indent="0">
              <a:buNone/>
            </a:pPr>
            <a:endParaRPr lang="en-US" sz="800"/>
          </a:p>
          <a:p>
            <a:pPr marL="971550" lvl="1" indent="-514350">
              <a:buFont typeface="+mj-lt"/>
              <a:buAutoNum type="arabicPeriod"/>
            </a:pPr>
            <a:r>
              <a:rPr lang="en-US" sz="2000"/>
              <a:t>Announcement Surprises are affected only by the 2 announcement shocks and not other shocks</a:t>
            </a:r>
          </a:p>
          <a:p>
            <a:pPr marL="971550" lvl="1" indent="-514350">
              <a:buFont typeface="+mj-lt"/>
              <a:buAutoNum type="arabicPeriod"/>
            </a:pPr>
            <a:r>
              <a:rPr lang="en-US" sz="2000"/>
              <a:t>A negative co-movement shock is associated with an </a:t>
            </a:r>
            <a:r>
              <a:rPr lang="en-US" sz="2000" b="1"/>
              <a:t>interest rate increase </a:t>
            </a:r>
            <a:r>
              <a:rPr lang="en-US" sz="2000"/>
              <a:t>and a </a:t>
            </a:r>
            <a:r>
              <a:rPr lang="en-US" sz="2000" b="1"/>
              <a:t>drop in stock prices</a:t>
            </a:r>
            <a:r>
              <a:rPr lang="en-US" sz="2000"/>
              <a:t>. A positive co-movement shock is associated with an </a:t>
            </a:r>
            <a:r>
              <a:rPr lang="en-US" sz="2000" b="1"/>
              <a:t>increase in both</a:t>
            </a:r>
            <a:r>
              <a:rPr lang="en-US" sz="2000"/>
              <a:t> interest rates and stock prices </a:t>
            </a:r>
          </a:p>
          <a:p>
            <a:endParaRPr lang="pt-BR"/>
          </a:p>
        </p:txBody>
      </p:sp>
    </p:spTree>
    <p:extLst>
      <p:ext uri="{BB962C8B-B14F-4D97-AF65-F5344CB8AC3E}">
        <p14:creationId xmlns:p14="http://schemas.microsoft.com/office/powerpoint/2010/main" val="4186378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4FBCF-883A-7273-0253-BAF8B4E884C4}"/>
              </a:ext>
            </a:extLst>
          </p:cNvPr>
          <p:cNvSpPr>
            <a:spLocks noGrp="1"/>
          </p:cNvSpPr>
          <p:nvPr>
            <p:ph type="title"/>
          </p:nvPr>
        </p:nvSpPr>
        <p:spPr/>
        <p:txBody>
          <a:bodyPr/>
          <a:lstStyle/>
          <a:p>
            <a:r>
              <a:rPr lang="en-US"/>
              <a:t>Identifying Restrictions</a:t>
            </a:r>
          </a:p>
        </p:txBody>
      </p:sp>
      <p:sp>
        <p:nvSpPr>
          <p:cNvPr id="3" name="Content Placeholder 2">
            <a:extLst>
              <a:ext uri="{FF2B5EF4-FFF2-40B4-BE49-F238E27FC236}">
                <a16:creationId xmlns:a16="http://schemas.microsoft.com/office/drawing/2014/main" id="{16A0EACA-8765-FB58-6EED-C559CD8CD9BB}"/>
              </a:ext>
            </a:extLst>
          </p:cNvPr>
          <p:cNvSpPr>
            <a:spLocks noGrp="1"/>
          </p:cNvSpPr>
          <p:nvPr>
            <p:ph idx="1"/>
          </p:nvPr>
        </p:nvSpPr>
        <p:spPr/>
        <p:txBody>
          <a:bodyPr>
            <a:normAutofit fontScale="70000" lnSpcReduction="20000"/>
          </a:bodyPr>
          <a:lstStyle/>
          <a:p>
            <a:pPr marL="0" indent="0">
              <a:buNone/>
            </a:pPr>
            <a:r>
              <a:rPr lang="en-US" b="1"/>
              <a:t>Step 1: </a:t>
            </a:r>
            <a:r>
              <a:rPr lang="en-US"/>
              <a:t>Assumption 1 implies a block Cholesky structure on the shocks with the 2 shocks forming the first block</a:t>
            </a:r>
          </a:p>
          <a:p>
            <a:endParaRPr lang="en-US"/>
          </a:p>
          <a:p>
            <a:endParaRPr lang="en-US"/>
          </a:p>
          <a:p>
            <a:endParaRPr lang="en-US"/>
          </a:p>
          <a:p>
            <a:endParaRPr lang="en-US"/>
          </a:p>
          <a:p>
            <a:pPr marL="0" indent="0">
              <a:spcBef>
                <a:spcPts val="1600"/>
              </a:spcBef>
              <a:buNone/>
            </a:pPr>
            <a:r>
              <a:rPr lang="en-US" b="1"/>
              <a:t>Step 2: </a:t>
            </a:r>
            <a:r>
              <a:rPr lang="en-US"/>
              <a:t>Compute PQ where P is the Cholesky decomposition of the reduced form 	 	residuals 𝚺u </a:t>
            </a:r>
          </a:p>
          <a:p>
            <a:pPr marL="0" indent="0">
              <a:spcBef>
                <a:spcPts val="1600"/>
              </a:spcBef>
              <a:buNone/>
            </a:pPr>
            <a:r>
              <a:rPr lang="en-US" b="1"/>
              <a:t>Step 3: </a:t>
            </a:r>
            <a:r>
              <a:rPr lang="en-US"/>
              <a:t>Compute impact effects of shocks associated with PQ, check if sign </a:t>
            </a:r>
            <a:r>
              <a:rPr lang="en-US" err="1"/>
              <a:t>restr</a:t>
            </a:r>
            <a:r>
              <a:rPr lang="en-US"/>
              <a:t>. is satisfied</a:t>
            </a:r>
          </a:p>
          <a:p>
            <a:pPr marL="0" indent="0">
              <a:spcBef>
                <a:spcPts val="1600"/>
              </a:spcBef>
              <a:buNone/>
            </a:pPr>
            <a:r>
              <a:rPr lang="en-US" b="1"/>
              <a:t>Step 4: </a:t>
            </a:r>
            <a:r>
              <a:rPr lang="en-US"/>
              <a:t>Go Back to step 1 and repeat N times</a:t>
            </a:r>
          </a:p>
          <a:p>
            <a:endParaRPr lang="en-US"/>
          </a:p>
          <a:p>
            <a:r>
              <a:rPr lang="en-US"/>
              <a:t>All matrices in the set represent admissible solutions to the identification problem model is only set identified 	</a:t>
            </a:r>
            <a:r>
              <a:rPr lang="en-US">
                <a:sym typeface="Wingdings" pitchFamily="2" charset="2"/>
              </a:rPr>
              <a:t>	Inflates error bands accordingly</a:t>
            </a:r>
            <a:endParaRPr lang="en-US"/>
          </a:p>
          <a:p>
            <a:endParaRPr lang="en-US"/>
          </a:p>
          <a:p>
            <a:endParaRPr lang="en-US"/>
          </a:p>
          <a:p>
            <a:endParaRPr lang="en-US"/>
          </a:p>
          <a:p>
            <a:pPr marL="0" indent="0">
              <a:buNone/>
            </a:pPr>
            <a:endParaRPr lang="en-US"/>
          </a:p>
        </p:txBody>
      </p:sp>
      <p:pic>
        <p:nvPicPr>
          <p:cNvPr id="4" name="Picture 3">
            <a:extLst>
              <a:ext uri="{FF2B5EF4-FFF2-40B4-BE49-F238E27FC236}">
                <a16:creationId xmlns:a16="http://schemas.microsoft.com/office/drawing/2014/main" id="{1181275B-FC28-3922-0E7C-587CA09F541E}"/>
              </a:ext>
            </a:extLst>
          </p:cNvPr>
          <p:cNvPicPr>
            <a:picLocks noChangeAspect="1"/>
          </p:cNvPicPr>
          <p:nvPr/>
        </p:nvPicPr>
        <p:blipFill>
          <a:blip r:embed="rId2"/>
          <a:stretch>
            <a:fillRect/>
          </a:stretch>
        </p:blipFill>
        <p:spPr>
          <a:xfrm>
            <a:off x="5099050" y="2423639"/>
            <a:ext cx="1993900" cy="800100"/>
          </a:xfrm>
          <a:prstGeom prst="rect">
            <a:avLst/>
          </a:prstGeom>
        </p:spPr>
      </p:pic>
      <p:sp>
        <p:nvSpPr>
          <p:cNvPr id="6" name="TextBox 5">
            <a:extLst>
              <a:ext uri="{FF2B5EF4-FFF2-40B4-BE49-F238E27FC236}">
                <a16:creationId xmlns:a16="http://schemas.microsoft.com/office/drawing/2014/main" id="{7435339F-B920-3C36-CCAA-E2D2EF7A2ADE}"/>
              </a:ext>
            </a:extLst>
          </p:cNvPr>
          <p:cNvSpPr txBox="1"/>
          <p:nvPr/>
        </p:nvSpPr>
        <p:spPr>
          <a:xfrm>
            <a:off x="838200" y="3223739"/>
            <a:ext cx="8915399" cy="369332"/>
          </a:xfrm>
          <a:prstGeom prst="rect">
            <a:avLst/>
          </a:prstGeom>
          <a:noFill/>
        </p:spPr>
        <p:txBody>
          <a:bodyPr wrap="square">
            <a:spAutoFit/>
          </a:bodyPr>
          <a:lstStyle/>
          <a:p>
            <a:pPr marL="0" indent="0">
              <a:buNone/>
            </a:pPr>
            <a:r>
              <a:rPr lang="en-US"/>
              <a:t>where Q* is a 2x2 orthogonal matrix with elements drawn out from normal distribution</a:t>
            </a:r>
          </a:p>
        </p:txBody>
      </p:sp>
    </p:spTree>
    <p:extLst>
      <p:ext uri="{BB962C8B-B14F-4D97-AF65-F5344CB8AC3E}">
        <p14:creationId xmlns:p14="http://schemas.microsoft.com/office/powerpoint/2010/main" val="131598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CDC8-E06E-6B8D-06B7-3FEC1C988509}"/>
              </a:ext>
            </a:extLst>
          </p:cNvPr>
          <p:cNvSpPr>
            <a:spLocks noGrp="1"/>
          </p:cNvSpPr>
          <p:nvPr>
            <p:ph type="title"/>
          </p:nvPr>
        </p:nvSpPr>
        <p:spPr/>
        <p:txBody>
          <a:bodyPr/>
          <a:lstStyle/>
          <a:p>
            <a:r>
              <a:rPr lang="en-US"/>
              <a:t>Sign Restriction Iterative Process</a:t>
            </a:r>
          </a:p>
        </p:txBody>
      </p:sp>
      <p:pic>
        <p:nvPicPr>
          <p:cNvPr id="4" name="Content Placeholder 3">
            <a:extLst>
              <a:ext uri="{FF2B5EF4-FFF2-40B4-BE49-F238E27FC236}">
                <a16:creationId xmlns:a16="http://schemas.microsoft.com/office/drawing/2014/main" id="{A1E4670D-20A3-73B4-4187-8ACB545D816E}"/>
              </a:ext>
            </a:extLst>
          </p:cNvPr>
          <p:cNvPicPr>
            <a:picLocks noGrp="1" noChangeAspect="1"/>
          </p:cNvPicPr>
          <p:nvPr>
            <p:ph idx="1"/>
          </p:nvPr>
        </p:nvPicPr>
        <p:blipFill>
          <a:blip r:embed="rId2"/>
          <a:stretch>
            <a:fillRect/>
          </a:stretch>
        </p:blipFill>
        <p:spPr>
          <a:xfrm>
            <a:off x="1884730" y="1806599"/>
            <a:ext cx="8396782" cy="4351338"/>
          </a:xfrm>
          <a:prstGeom prst="rect">
            <a:avLst/>
          </a:prstGeom>
        </p:spPr>
      </p:pic>
    </p:spTree>
    <p:extLst>
      <p:ext uri="{BB962C8B-B14F-4D97-AF65-F5344CB8AC3E}">
        <p14:creationId xmlns:p14="http://schemas.microsoft.com/office/powerpoint/2010/main" val="392945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CDC8-E06E-6B8D-06B7-3FEC1C988509}"/>
              </a:ext>
            </a:extLst>
          </p:cNvPr>
          <p:cNvSpPr>
            <a:spLocks noGrp="1"/>
          </p:cNvSpPr>
          <p:nvPr>
            <p:ph type="title"/>
          </p:nvPr>
        </p:nvSpPr>
        <p:spPr/>
        <p:txBody>
          <a:bodyPr/>
          <a:lstStyle/>
          <a:p>
            <a:r>
              <a:rPr lang="en-US"/>
              <a:t>Sign Restriction Iterative Process</a:t>
            </a:r>
          </a:p>
        </p:txBody>
      </p:sp>
      <p:pic>
        <p:nvPicPr>
          <p:cNvPr id="11" name="Content Placeholder 7">
            <a:extLst>
              <a:ext uri="{FF2B5EF4-FFF2-40B4-BE49-F238E27FC236}">
                <a16:creationId xmlns:a16="http://schemas.microsoft.com/office/drawing/2014/main" id="{67AB8CFA-20D7-00A3-0D48-DED5C681B33C}"/>
              </a:ext>
            </a:extLst>
          </p:cNvPr>
          <p:cNvPicPr>
            <a:picLocks noGrp="1" noChangeAspect="1"/>
          </p:cNvPicPr>
          <p:nvPr>
            <p:ph idx="1"/>
          </p:nvPr>
        </p:nvPicPr>
        <p:blipFill>
          <a:blip r:embed="rId2"/>
          <a:stretch>
            <a:fillRect/>
          </a:stretch>
        </p:blipFill>
        <p:spPr>
          <a:xfrm>
            <a:off x="1897609" y="1761230"/>
            <a:ext cx="8396782" cy="4351338"/>
          </a:xfrm>
          <a:prstGeom prst="rect">
            <a:avLst/>
          </a:prstGeom>
        </p:spPr>
      </p:pic>
    </p:spTree>
    <p:extLst>
      <p:ext uri="{BB962C8B-B14F-4D97-AF65-F5344CB8AC3E}">
        <p14:creationId xmlns:p14="http://schemas.microsoft.com/office/powerpoint/2010/main" val="3647167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CDC8-E06E-6B8D-06B7-3FEC1C988509}"/>
              </a:ext>
            </a:extLst>
          </p:cNvPr>
          <p:cNvSpPr>
            <a:spLocks noGrp="1"/>
          </p:cNvSpPr>
          <p:nvPr>
            <p:ph type="title"/>
          </p:nvPr>
        </p:nvSpPr>
        <p:spPr/>
        <p:txBody>
          <a:bodyPr/>
          <a:lstStyle/>
          <a:p>
            <a:r>
              <a:rPr lang="en-US"/>
              <a:t>Sign Restriction Iterative Process</a:t>
            </a:r>
          </a:p>
        </p:txBody>
      </p:sp>
      <p:pic>
        <p:nvPicPr>
          <p:cNvPr id="8" name="Content Placeholder 7">
            <a:extLst>
              <a:ext uri="{FF2B5EF4-FFF2-40B4-BE49-F238E27FC236}">
                <a16:creationId xmlns:a16="http://schemas.microsoft.com/office/drawing/2014/main" id="{2835A443-1888-2396-D1D9-049C3185C44F}"/>
              </a:ext>
            </a:extLst>
          </p:cNvPr>
          <p:cNvPicPr>
            <a:picLocks noGrp="1" noChangeAspect="1"/>
          </p:cNvPicPr>
          <p:nvPr>
            <p:ph idx="1"/>
          </p:nvPr>
        </p:nvPicPr>
        <p:blipFill>
          <a:blip r:embed="rId2"/>
          <a:stretch>
            <a:fillRect/>
          </a:stretch>
        </p:blipFill>
        <p:spPr>
          <a:xfrm>
            <a:off x="1897609" y="1825625"/>
            <a:ext cx="8396782" cy="4351338"/>
          </a:xfrm>
          <a:prstGeom prst="rect">
            <a:avLst/>
          </a:prstGeom>
        </p:spPr>
      </p:pic>
    </p:spTree>
    <p:extLst>
      <p:ext uri="{BB962C8B-B14F-4D97-AF65-F5344CB8AC3E}">
        <p14:creationId xmlns:p14="http://schemas.microsoft.com/office/powerpoint/2010/main" val="96314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CDC8-E06E-6B8D-06B7-3FEC1C988509}"/>
              </a:ext>
            </a:extLst>
          </p:cNvPr>
          <p:cNvSpPr>
            <a:spLocks noGrp="1"/>
          </p:cNvSpPr>
          <p:nvPr>
            <p:ph type="title"/>
          </p:nvPr>
        </p:nvSpPr>
        <p:spPr/>
        <p:txBody>
          <a:bodyPr/>
          <a:lstStyle/>
          <a:p>
            <a:r>
              <a:rPr lang="en-US"/>
              <a:t>Sign Restriction Iterative Process</a:t>
            </a:r>
          </a:p>
        </p:txBody>
      </p:sp>
      <p:pic>
        <p:nvPicPr>
          <p:cNvPr id="5" name="Content Placeholder 4">
            <a:extLst>
              <a:ext uri="{FF2B5EF4-FFF2-40B4-BE49-F238E27FC236}">
                <a16:creationId xmlns:a16="http://schemas.microsoft.com/office/drawing/2014/main" id="{2B4073DE-DD61-9F83-1D96-39FC4CFB257A}"/>
              </a:ext>
            </a:extLst>
          </p:cNvPr>
          <p:cNvPicPr>
            <a:picLocks noGrp="1" noChangeAspect="1"/>
          </p:cNvPicPr>
          <p:nvPr>
            <p:ph idx="1"/>
          </p:nvPr>
        </p:nvPicPr>
        <p:blipFill>
          <a:blip r:embed="rId2"/>
          <a:stretch>
            <a:fillRect/>
          </a:stretch>
        </p:blipFill>
        <p:spPr>
          <a:xfrm>
            <a:off x="1897609" y="1825625"/>
            <a:ext cx="8396782" cy="4351338"/>
          </a:xfrm>
          <a:prstGeom prst="rect">
            <a:avLst/>
          </a:prstGeom>
        </p:spPr>
      </p:pic>
    </p:spTree>
    <p:extLst>
      <p:ext uri="{BB962C8B-B14F-4D97-AF65-F5344CB8AC3E}">
        <p14:creationId xmlns:p14="http://schemas.microsoft.com/office/powerpoint/2010/main" val="98493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5760-DE61-FF1B-7775-96AE265990CA}"/>
              </a:ext>
            </a:extLst>
          </p:cNvPr>
          <p:cNvSpPr>
            <a:spLocks noGrp="1"/>
          </p:cNvSpPr>
          <p:nvPr>
            <p:ph type="title"/>
          </p:nvPr>
        </p:nvSpPr>
        <p:spPr/>
        <p:txBody>
          <a:bodyPr/>
          <a:lstStyle/>
          <a:p>
            <a:r>
              <a:rPr lang="en-US"/>
              <a:t>Variables</a:t>
            </a:r>
          </a:p>
        </p:txBody>
      </p:sp>
      <p:sp>
        <p:nvSpPr>
          <p:cNvPr id="3" name="Content Placeholder 2">
            <a:extLst>
              <a:ext uri="{FF2B5EF4-FFF2-40B4-BE49-F238E27FC236}">
                <a16:creationId xmlns:a16="http://schemas.microsoft.com/office/drawing/2014/main" id="{BC4B8CEF-A0F9-252F-1D40-CCC0872641B2}"/>
              </a:ext>
            </a:extLst>
          </p:cNvPr>
          <p:cNvSpPr>
            <a:spLocks noGrp="1"/>
          </p:cNvSpPr>
          <p:nvPr>
            <p:ph idx="1"/>
          </p:nvPr>
        </p:nvSpPr>
        <p:spPr>
          <a:xfrm>
            <a:off x="838199" y="1825625"/>
            <a:ext cx="10678297" cy="4351338"/>
          </a:xfrm>
        </p:spPr>
        <p:txBody>
          <a:bodyPr>
            <a:normAutofit/>
          </a:bodyPr>
          <a:lstStyle/>
          <a:p>
            <a:r>
              <a:rPr lang="en-US"/>
              <a:t>Exogenous Variables:</a:t>
            </a:r>
          </a:p>
          <a:p>
            <a:pPr lvl="1"/>
            <a:r>
              <a:rPr lang="en-US"/>
              <a:t>Treasury </a:t>
            </a:r>
            <a:r>
              <a:rPr lang="en-US" b="1"/>
              <a:t>Futures surprise </a:t>
            </a:r>
            <a:r>
              <a:rPr lang="en-US"/>
              <a:t>(∆ nominal price): 3-month Futures</a:t>
            </a:r>
          </a:p>
          <a:p>
            <a:pPr lvl="1"/>
            <a:r>
              <a:rPr lang="en-US" b="1"/>
              <a:t>S&amp;P Surprise </a:t>
            </a:r>
            <a:r>
              <a:rPr lang="en-US"/>
              <a:t>(∆ nominal price): S&amp;P 500 price change</a:t>
            </a:r>
          </a:p>
          <a:p>
            <a:pPr lvl="1"/>
            <a:endParaRPr lang="en-US"/>
          </a:p>
          <a:p>
            <a:r>
              <a:rPr lang="en-US"/>
              <a:t>Endogenous Variables:</a:t>
            </a:r>
          </a:p>
          <a:p>
            <a:pPr lvl="1"/>
            <a:r>
              <a:rPr lang="en-US"/>
              <a:t>1-year</a:t>
            </a:r>
            <a:r>
              <a:rPr lang="en-US" b="1"/>
              <a:t> Treasury yield </a:t>
            </a:r>
            <a:r>
              <a:rPr lang="en-US"/>
              <a:t>(%): Monetary Policy indicator</a:t>
            </a:r>
          </a:p>
          <a:p>
            <a:pPr lvl="1"/>
            <a:r>
              <a:rPr lang="en-US" b="1"/>
              <a:t>S&amp;P 500 </a:t>
            </a:r>
            <a:r>
              <a:rPr lang="en-US"/>
              <a:t>(</a:t>
            </a:r>
            <a:r>
              <a:rPr lang="en-US" i="1"/>
              <a:t>log x 100)</a:t>
            </a:r>
            <a:r>
              <a:rPr lang="en-US"/>
              <a:t>: Stock price index </a:t>
            </a:r>
          </a:p>
          <a:p>
            <a:pPr lvl="1"/>
            <a:r>
              <a:rPr lang="en-US" b="1"/>
              <a:t>Real GDP </a:t>
            </a:r>
            <a:r>
              <a:rPr lang="en-US"/>
              <a:t>(</a:t>
            </a:r>
            <a:r>
              <a:rPr lang="en-US" i="1"/>
              <a:t>log x 100)</a:t>
            </a:r>
            <a:r>
              <a:rPr lang="en-US"/>
              <a:t>: Real activity indicator</a:t>
            </a:r>
          </a:p>
          <a:p>
            <a:pPr lvl="1"/>
            <a:r>
              <a:rPr lang="en-US" b="1"/>
              <a:t>CPI</a:t>
            </a:r>
            <a:r>
              <a:rPr lang="en-US"/>
              <a:t> in 2017 $ (%): Price level indicator</a:t>
            </a:r>
            <a:endParaRPr lang="en-US" i="1"/>
          </a:p>
          <a:p>
            <a:pPr lvl="1"/>
            <a:r>
              <a:rPr lang="en-US"/>
              <a:t>BAA corp. bond vs. 10y treasury </a:t>
            </a:r>
            <a:r>
              <a:rPr lang="en-US" b="1"/>
              <a:t>spread</a:t>
            </a:r>
            <a:r>
              <a:rPr lang="en-US"/>
              <a:t> (%): Financial conditions indicator</a:t>
            </a:r>
          </a:p>
          <a:p>
            <a:pPr lvl="1"/>
            <a:endParaRPr lang="en-US" i="1"/>
          </a:p>
        </p:txBody>
      </p:sp>
    </p:spTree>
    <p:extLst>
      <p:ext uri="{BB962C8B-B14F-4D97-AF65-F5344CB8AC3E}">
        <p14:creationId xmlns:p14="http://schemas.microsoft.com/office/powerpoint/2010/main" val="4001418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A942-1A87-4D15-000F-09BCC1326360}"/>
              </a:ext>
            </a:extLst>
          </p:cNvPr>
          <p:cNvSpPr>
            <a:spLocks noGrp="1"/>
          </p:cNvSpPr>
          <p:nvPr>
            <p:ph type="title"/>
          </p:nvPr>
        </p:nvSpPr>
        <p:spPr/>
        <p:txBody>
          <a:bodyPr/>
          <a:lstStyle/>
          <a:p>
            <a:r>
              <a:rPr lang="en-US" b="0" i="0" u="none" strike="noStrike">
                <a:solidFill>
                  <a:srgbClr val="000000"/>
                </a:solidFill>
                <a:effectLst/>
                <a:latin typeface="-webkit-standard"/>
              </a:rPr>
              <a:t>How Policy Changes Affect the Stock Market</a:t>
            </a:r>
            <a:endParaRPr lang="en-US"/>
          </a:p>
        </p:txBody>
      </p:sp>
      <p:sp>
        <p:nvSpPr>
          <p:cNvPr id="3" name="Content Placeholder 2">
            <a:extLst>
              <a:ext uri="{FF2B5EF4-FFF2-40B4-BE49-F238E27FC236}">
                <a16:creationId xmlns:a16="http://schemas.microsoft.com/office/drawing/2014/main" id="{4B50ED31-3068-CA68-9BE5-888607E5A872}"/>
              </a:ext>
            </a:extLst>
          </p:cNvPr>
          <p:cNvSpPr>
            <a:spLocks noGrp="1"/>
          </p:cNvSpPr>
          <p:nvPr>
            <p:ph idx="1"/>
          </p:nvPr>
        </p:nvSpPr>
        <p:spPr/>
        <p:txBody>
          <a:bodyPr>
            <a:normAutofit/>
          </a:bodyPr>
          <a:lstStyle/>
          <a:p>
            <a:r>
              <a:rPr lang="en-US" sz="2000" b="1" i="0" u="none" strike="noStrike">
                <a:solidFill>
                  <a:srgbClr val="000000"/>
                </a:solidFill>
                <a:effectLst/>
              </a:rPr>
              <a:t>Motivation for this research:</a:t>
            </a:r>
          </a:p>
          <a:p>
            <a:pPr lvl="1">
              <a:lnSpc>
                <a:spcPct val="150000"/>
              </a:lnSpc>
            </a:pPr>
            <a:r>
              <a:rPr lang="en-US" sz="2000" b="1"/>
              <a:t>From 2009~2022,</a:t>
            </a:r>
            <a:r>
              <a:rPr lang="en-US" sz="2000"/>
              <a:t> interest rates have been very low to stimulate economic growth</a:t>
            </a:r>
          </a:p>
          <a:p>
            <a:pPr lvl="1">
              <a:lnSpc>
                <a:spcPct val="150000"/>
              </a:lnSpc>
            </a:pPr>
            <a:r>
              <a:rPr lang="en-US" sz="2000" b="1"/>
              <a:t>Since 2022, </a:t>
            </a:r>
            <a:r>
              <a:rPr lang="en-US" sz="2000"/>
              <a:t>they are increasing in direct response to inflation and the rapid increase in monetary supply</a:t>
            </a:r>
          </a:p>
          <a:p>
            <a:r>
              <a:rPr lang="en-US" sz="2000"/>
              <a:t>Speculation surrounding future Fed decisions, such as interest rate cuts, can significantly influence stock prices today. Investors are already 'pricing in' these expectations.</a:t>
            </a:r>
          </a:p>
          <a:p>
            <a:r>
              <a:rPr lang="en-US" sz="2000"/>
              <a:t>Unforeseen information released to the public acts as an exogenous shock to expectations. This spills over to financial and macroeconomic variables</a:t>
            </a:r>
          </a:p>
        </p:txBody>
      </p:sp>
      <p:sp>
        <p:nvSpPr>
          <p:cNvPr id="5" name="Title 1">
            <a:extLst>
              <a:ext uri="{FF2B5EF4-FFF2-40B4-BE49-F238E27FC236}">
                <a16:creationId xmlns:a16="http://schemas.microsoft.com/office/drawing/2014/main" id="{52E8B481-F154-869C-6BD3-86C5F79D53AE}"/>
              </a:ext>
            </a:extLst>
          </p:cNvPr>
          <p:cNvSpPr txBox="1">
            <a:spLocks/>
          </p:cNvSpPr>
          <p:nvPr/>
        </p:nvSpPr>
        <p:spPr>
          <a:xfrm>
            <a:off x="1558452" y="5462283"/>
            <a:ext cx="9075096" cy="849617"/>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err="1">
                <a:solidFill>
                  <a:srgbClr val="000000"/>
                </a:solidFill>
                <a:latin typeface="-webkit-standard"/>
              </a:rPr>
              <a:t>Jarociński</a:t>
            </a:r>
            <a:r>
              <a:rPr lang="en-US" sz="3500" b="1">
                <a:solidFill>
                  <a:srgbClr val="000000"/>
                </a:solidFill>
                <a:latin typeface="-webkit-standard"/>
              </a:rPr>
              <a:t>, Marek &amp; Karadi, Peter, 2018. "Deconstructing monetary policy surprises: the role of information shocks," </a:t>
            </a:r>
            <a:r>
              <a:rPr lang="en-US" sz="3500">
                <a:solidFill>
                  <a:srgbClr val="000000"/>
                </a:solidFill>
                <a:latin typeface="-webkit-standard"/>
              </a:rPr>
              <a:t>Working Paper Series 2133, European Central Bank.</a:t>
            </a:r>
            <a:endParaRPr lang="en-US" sz="3500"/>
          </a:p>
        </p:txBody>
      </p:sp>
    </p:spTree>
    <p:extLst>
      <p:ext uri="{BB962C8B-B14F-4D97-AF65-F5344CB8AC3E}">
        <p14:creationId xmlns:p14="http://schemas.microsoft.com/office/powerpoint/2010/main" val="1924586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638845-AAD7-9064-6019-9C0E405B9E53}"/>
              </a:ext>
            </a:extLst>
          </p:cNvPr>
          <p:cNvPicPr>
            <a:picLocks noChangeAspect="1"/>
          </p:cNvPicPr>
          <p:nvPr/>
        </p:nvPicPr>
        <p:blipFill>
          <a:blip r:embed="rId3"/>
          <a:stretch>
            <a:fillRect/>
          </a:stretch>
        </p:blipFill>
        <p:spPr>
          <a:xfrm>
            <a:off x="813480" y="679618"/>
            <a:ext cx="5282520" cy="5282520"/>
          </a:xfrm>
          <a:prstGeom prst="rect">
            <a:avLst/>
          </a:prstGeom>
        </p:spPr>
      </p:pic>
      <p:sp>
        <p:nvSpPr>
          <p:cNvPr id="5" name="Rectangle 4">
            <a:extLst>
              <a:ext uri="{FF2B5EF4-FFF2-40B4-BE49-F238E27FC236}">
                <a16:creationId xmlns:a16="http://schemas.microsoft.com/office/drawing/2014/main" id="{4E1105B5-9F3E-04C8-8F09-AD2F40D9EB15}"/>
              </a:ext>
            </a:extLst>
          </p:cNvPr>
          <p:cNvSpPr/>
          <p:nvPr/>
        </p:nvSpPr>
        <p:spPr>
          <a:xfrm>
            <a:off x="3496962" y="4609070"/>
            <a:ext cx="2599038" cy="1353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615DCBB8-BD22-8940-A8FD-98F120CB7314}"/>
              </a:ext>
            </a:extLst>
          </p:cNvPr>
          <p:cNvPicPr>
            <a:picLocks noGrp="1" noChangeAspect="1"/>
          </p:cNvPicPr>
          <p:nvPr>
            <p:ph sz="half" idx="2"/>
          </p:nvPr>
        </p:nvPicPr>
        <p:blipFill>
          <a:blip r:embed="rId4"/>
          <a:stretch>
            <a:fillRect/>
          </a:stretch>
        </p:blipFill>
        <p:spPr>
          <a:xfrm>
            <a:off x="6657643" y="2032938"/>
            <a:ext cx="4803611" cy="2446783"/>
          </a:xfrm>
          <a:prstGeom prst="rect">
            <a:avLst/>
          </a:prstGeom>
        </p:spPr>
      </p:pic>
    </p:spTree>
    <p:extLst>
      <p:ext uri="{BB962C8B-B14F-4D97-AF65-F5344CB8AC3E}">
        <p14:creationId xmlns:p14="http://schemas.microsoft.com/office/powerpoint/2010/main" val="623190243"/>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0FA9-E9F0-A884-1897-8C86F4286A36}"/>
              </a:ext>
            </a:extLst>
          </p:cNvPr>
          <p:cNvSpPr>
            <a:spLocks noGrp="1"/>
          </p:cNvSpPr>
          <p:nvPr>
            <p:ph type="title"/>
          </p:nvPr>
        </p:nvSpPr>
        <p:spPr/>
        <p:txBody>
          <a:bodyPr/>
          <a:lstStyle/>
          <a:p>
            <a:r>
              <a:rPr lang="en-US"/>
              <a:t>IRFs</a:t>
            </a:r>
          </a:p>
        </p:txBody>
      </p:sp>
      <p:pic>
        <p:nvPicPr>
          <p:cNvPr id="7" name="Content Placeholder 6" descr="A graph of different values&#10;&#10;Description automatically generated with low confidence">
            <a:extLst>
              <a:ext uri="{FF2B5EF4-FFF2-40B4-BE49-F238E27FC236}">
                <a16:creationId xmlns:a16="http://schemas.microsoft.com/office/drawing/2014/main" id="{B6A6D9EC-96AF-0205-B267-FC674A9EA15D}"/>
              </a:ext>
            </a:extLst>
          </p:cNvPr>
          <p:cNvPicPr>
            <a:picLocks noGrp="1" noChangeAspect="1"/>
          </p:cNvPicPr>
          <p:nvPr>
            <p:ph idx="1"/>
          </p:nvPr>
        </p:nvPicPr>
        <p:blipFill>
          <a:blip r:embed="rId3"/>
          <a:stretch>
            <a:fillRect/>
          </a:stretch>
        </p:blipFill>
        <p:spPr>
          <a:xfrm>
            <a:off x="7228703" y="1278432"/>
            <a:ext cx="4125097" cy="5445723"/>
          </a:xfrm>
        </p:spPr>
      </p:pic>
      <p:sp>
        <p:nvSpPr>
          <p:cNvPr id="10" name="Content Placeholder 2">
            <a:extLst>
              <a:ext uri="{FF2B5EF4-FFF2-40B4-BE49-F238E27FC236}">
                <a16:creationId xmlns:a16="http://schemas.microsoft.com/office/drawing/2014/main" id="{91E20A28-CB09-0EAD-AC64-A36A778FFD4E}"/>
              </a:ext>
            </a:extLst>
          </p:cNvPr>
          <p:cNvSpPr txBox="1">
            <a:spLocks/>
          </p:cNvSpPr>
          <p:nvPr/>
        </p:nvSpPr>
        <p:spPr>
          <a:xfrm>
            <a:off x="838200" y="1406075"/>
            <a:ext cx="6390503" cy="5086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Monetary Policy 1-sdev shock is initially associated with:</a:t>
            </a:r>
          </a:p>
          <a:p>
            <a:pPr marL="914400" lvl="1" indent="-457200">
              <a:buFont typeface="+mj-lt"/>
              <a:buAutoNum type="arabicPeriod"/>
            </a:pPr>
            <a:r>
              <a:rPr lang="en-US" sz="2000"/>
              <a:t>5 bps increase in 1yr </a:t>
            </a:r>
            <a:r>
              <a:rPr lang="en-US" sz="2000" b="1"/>
              <a:t>treasury yields</a:t>
            </a:r>
            <a:r>
              <a:rPr lang="en-US" sz="2000"/>
              <a:t>, reverts to 0 in ± 11 months</a:t>
            </a:r>
          </a:p>
          <a:p>
            <a:pPr marL="914400" lvl="1" indent="-457200">
              <a:buFont typeface="+mj-lt"/>
              <a:buAutoNum type="arabicPeriod"/>
            </a:pPr>
            <a:r>
              <a:rPr lang="en-US" sz="2000"/>
              <a:t>75 bps decrease in </a:t>
            </a:r>
            <a:r>
              <a:rPr lang="en-US" sz="2000" b="1"/>
              <a:t>stock prices </a:t>
            </a:r>
            <a:r>
              <a:rPr lang="en-US" sz="2000"/>
              <a:t>, stays at new equilibrium</a:t>
            </a:r>
          </a:p>
          <a:p>
            <a:pPr marL="914400" lvl="1" indent="-457200">
              <a:buFont typeface="+mj-lt"/>
              <a:buAutoNum type="arabicPeriod"/>
            </a:pPr>
            <a:r>
              <a:rPr lang="en-US" sz="2000"/>
              <a:t>Real GDP persistent decline of 20bps</a:t>
            </a:r>
          </a:p>
          <a:p>
            <a:pPr marL="914400" lvl="1" indent="-457200">
              <a:buFont typeface="+mj-lt"/>
              <a:buAutoNum type="arabicPeriod"/>
            </a:pPr>
            <a:r>
              <a:rPr lang="en-US" sz="2000"/>
              <a:t>Price level increases by 12bps and reverts to 0</a:t>
            </a:r>
          </a:p>
          <a:p>
            <a:pPr marL="914400" lvl="1" indent="-457200">
              <a:buFont typeface="+mj-lt"/>
              <a:buAutoNum type="arabicPeriod"/>
            </a:pPr>
            <a:r>
              <a:rPr lang="en-US" sz="2000"/>
              <a:t>3 bps increase in </a:t>
            </a:r>
            <a:r>
              <a:rPr lang="en-US" sz="2000" b="1"/>
              <a:t>EBP</a:t>
            </a:r>
            <a:r>
              <a:rPr lang="en-US" sz="2000"/>
              <a:t>, eventually revert to 0</a:t>
            </a:r>
          </a:p>
          <a:p>
            <a:endParaRPr lang="en-US" sz="2200"/>
          </a:p>
          <a:p>
            <a:r>
              <a:rPr lang="en-US" sz="2200"/>
              <a:t>Monetary Policy </a:t>
            </a:r>
            <a:r>
              <a:rPr lang="en-US" sz="2200" err="1"/>
              <a:t>irfs</a:t>
            </a:r>
            <a:r>
              <a:rPr lang="en-US" sz="2200"/>
              <a:t> have larger variance</a:t>
            </a:r>
          </a:p>
          <a:p>
            <a:r>
              <a:rPr lang="en-US" sz="2200"/>
              <a:t>Inflation Puzzle</a:t>
            </a:r>
          </a:p>
          <a:p>
            <a:r>
              <a:rPr lang="en-US" sz="2200"/>
              <a:t>Differing Results to original paper</a:t>
            </a:r>
          </a:p>
          <a:p>
            <a:endParaRPr lang="en-US" sz="2200"/>
          </a:p>
          <a:p>
            <a:pPr marL="457200" lvl="1" indent="0">
              <a:buNone/>
            </a:pPr>
            <a:endParaRPr lang="en-US" sz="1600"/>
          </a:p>
        </p:txBody>
      </p:sp>
      <p:sp>
        <p:nvSpPr>
          <p:cNvPr id="12" name="TextBox 11">
            <a:extLst>
              <a:ext uri="{FF2B5EF4-FFF2-40B4-BE49-F238E27FC236}">
                <a16:creationId xmlns:a16="http://schemas.microsoft.com/office/drawing/2014/main" id="{AB085E99-71E7-407F-4CCC-868F4CD0F6FC}"/>
              </a:ext>
            </a:extLst>
          </p:cNvPr>
          <p:cNvSpPr txBox="1"/>
          <p:nvPr/>
        </p:nvSpPr>
        <p:spPr>
          <a:xfrm>
            <a:off x="7563422" y="681830"/>
            <a:ext cx="2552701" cy="461665"/>
          </a:xfrm>
          <a:prstGeom prst="rect">
            <a:avLst/>
          </a:prstGeom>
          <a:noFill/>
        </p:spPr>
        <p:txBody>
          <a:bodyPr wrap="square" rtlCol="0">
            <a:spAutoFit/>
          </a:bodyPr>
          <a:lstStyle/>
          <a:p>
            <a:pPr algn="ctr"/>
            <a:r>
              <a:rPr lang="en-US" sz="1200">
                <a:latin typeface="Arial" panose="020B0604020202020204" pitchFamily="34" charset="0"/>
                <a:cs typeface="Arial" panose="020B0604020202020204" pitchFamily="34" charset="0"/>
              </a:rPr>
              <a:t>Monetary Policy</a:t>
            </a:r>
          </a:p>
          <a:p>
            <a:pPr algn="ctr"/>
            <a:r>
              <a:rPr lang="en-US" sz="1200">
                <a:latin typeface="Arial" panose="020B0604020202020204" pitchFamily="34" charset="0"/>
                <a:cs typeface="Arial" panose="020B0604020202020204" pitchFamily="34" charset="0"/>
              </a:rPr>
              <a:t>(negative co-movement)</a:t>
            </a:r>
          </a:p>
        </p:txBody>
      </p:sp>
      <p:sp>
        <p:nvSpPr>
          <p:cNvPr id="13" name="TextBox 12">
            <a:extLst>
              <a:ext uri="{FF2B5EF4-FFF2-40B4-BE49-F238E27FC236}">
                <a16:creationId xmlns:a16="http://schemas.microsoft.com/office/drawing/2014/main" id="{59E13211-06CE-1BA1-EC8E-2A1A3422A529}"/>
              </a:ext>
            </a:extLst>
          </p:cNvPr>
          <p:cNvSpPr txBox="1"/>
          <p:nvPr/>
        </p:nvSpPr>
        <p:spPr>
          <a:xfrm>
            <a:off x="9454012" y="704980"/>
            <a:ext cx="2552701" cy="461665"/>
          </a:xfrm>
          <a:prstGeom prst="rect">
            <a:avLst/>
          </a:prstGeom>
          <a:noFill/>
        </p:spPr>
        <p:txBody>
          <a:bodyPr wrap="square" rtlCol="0">
            <a:spAutoFit/>
          </a:bodyPr>
          <a:lstStyle/>
          <a:p>
            <a:pPr algn="ctr"/>
            <a:r>
              <a:rPr lang="en-US" sz="1200">
                <a:latin typeface="Arial" panose="020B0604020202020204" pitchFamily="34" charset="0"/>
                <a:cs typeface="Arial" panose="020B0604020202020204" pitchFamily="34" charset="0"/>
              </a:rPr>
              <a:t>CB Information</a:t>
            </a:r>
          </a:p>
          <a:p>
            <a:pPr algn="ctr"/>
            <a:r>
              <a:rPr lang="en-US" sz="1200">
                <a:latin typeface="Arial" panose="020B0604020202020204" pitchFamily="34" charset="0"/>
                <a:cs typeface="Arial" panose="020B0604020202020204" pitchFamily="34" charset="0"/>
              </a:rPr>
              <a:t>(positive co-movement)</a:t>
            </a:r>
          </a:p>
        </p:txBody>
      </p:sp>
    </p:spTree>
    <p:extLst>
      <p:ext uri="{BB962C8B-B14F-4D97-AF65-F5344CB8AC3E}">
        <p14:creationId xmlns:p14="http://schemas.microsoft.com/office/powerpoint/2010/main" val="2403919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3EB6-6EE2-6D80-6A12-F4E6D85407A5}"/>
              </a:ext>
            </a:extLst>
          </p:cNvPr>
          <p:cNvSpPr>
            <a:spLocks noGrp="1"/>
          </p:cNvSpPr>
          <p:nvPr>
            <p:ph type="title"/>
          </p:nvPr>
        </p:nvSpPr>
        <p:spPr/>
        <p:txBody>
          <a:bodyPr/>
          <a:lstStyle/>
          <a:p>
            <a:r>
              <a:rPr lang="en-US"/>
              <a:t>Diagnostic Tests</a:t>
            </a:r>
          </a:p>
        </p:txBody>
      </p:sp>
      <p:pic>
        <p:nvPicPr>
          <p:cNvPr id="9" name="Picture 8">
            <a:extLst>
              <a:ext uri="{FF2B5EF4-FFF2-40B4-BE49-F238E27FC236}">
                <a16:creationId xmlns:a16="http://schemas.microsoft.com/office/drawing/2014/main" id="{28FBBF1B-FA29-A43F-9EAF-6DF0AFBE3DCE}"/>
              </a:ext>
            </a:extLst>
          </p:cNvPr>
          <p:cNvPicPr>
            <a:picLocks noChangeAspect="1"/>
          </p:cNvPicPr>
          <p:nvPr/>
        </p:nvPicPr>
        <p:blipFill>
          <a:blip r:embed="rId2"/>
          <a:stretch>
            <a:fillRect/>
          </a:stretch>
        </p:blipFill>
        <p:spPr>
          <a:xfrm>
            <a:off x="268044" y="2998691"/>
            <a:ext cx="3636047" cy="1805781"/>
          </a:xfrm>
          <a:prstGeom prst="rect">
            <a:avLst/>
          </a:prstGeom>
          <a:ln>
            <a:solidFill>
              <a:schemeClr val="bg1"/>
            </a:solidFill>
          </a:ln>
        </p:spPr>
      </p:pic>
      <p:pic>
        <p:nvPicPr>
          <p:cNvPr id="14" name="Picture 13">
            <a:extLst>
              <a:ext uri="{FF2B5EF4-FFF2-40B4-BE49-F238E27FC236}">
                <a16:creationId xmlns:a16="http://schemas.microsoft.com/office/drawing/2014/main" id="{4EDF08BD-7616-D545-4840-EBFD41CEA807}"/>
              </a:ext>
            </a:extLst>
          </p:cNvPr>
          <p:cNvPicPr>
            <a:picLocks noChangeAspect="1"/>
          </p:cNvPicPr>
          <p:nvPr/>
        </p:nvPicPr>
        <p:blipFill>
          <a:blip r:embed="rId3"/>
          <a:stretch>
            <a:fillRect/>
          </a:stretch>
        </p:blipFill>
        <p:spPr>
          <a:xfrm>
            <a:off x="4277976" y="2998691"/>
            <a:ext cx="3636047" cy="1805781"/>
          </a:xfrm>
          <a:prstGeom prst="rect">
            <a:avLst/>
          </a:prstGeom>
        </p:spPr>
      </p:pic>
      <p:pic>
        <p:nvPicPr>
          <p:cNvPr id="16" name="Picture 15">
            <a:extLst>
              <a:ext uri="{FF2B5EF4-FFF2-40B4-BE49-F238E27FC236}">
                <a16:creationId xmlns:a16="http://schemas.microsoft.com/office/drawing/2014/main" id="{69E5C4F3-EC4B-F7E2-17F1-B780B33FC086}"/>
              </a:ext>
            </a:extLst>
          </p:cNvPr>
          <p:cNvPicPr>
            <a:picLocks noChangeAspect="1"/>
          </p:cNvPicPr>
          <p:nvPr/>
        </p:nvPicPr>
        <p:blipFill>
          <a:blip r:embed="rId4"/>
          <a:stretch>
            <a:fillRect/>
          </a:stretch>
        </p:blipFill>
        <p:spPr>
          <a:xfrm>
            <a:off x="8287909" y="2998691"/>
            <a:ext cx="3636047" cy="1805781"/>
          </a:xfrm>
          <a:prstGeom prst="rect">
            <a:avLst/>
          </a:prstGeom>
        </p:spPr>
      </p:pic>
      <p:pic>
        <p:nvPicPr>
          <p:cNvPr id="17" name="Picture 16">
            <a:extLst>
              <a:ext uri="{FF2B5EF4-FFF2-40B4-BE49-F238E27FC236}">
                <a16:creationId xmlns:a16="http://schemas.microsoft.com/office/drawing/2014/main" id="{4BBF828C-E465-0BC1-3B96-9196486177A4}"/>
              </a:ext>
            </a:extLst>
          </p:cNvPr>
          <p:cNvPicPr>
            <a:picLocks noChangeAspect="1"/>
          </p:cNvPicPr>
          <p:nvPr/>
        </p:nvPicPr>
        <p:blipFill>
          <a:blip r:embed="rId5"/>
          <a:stretch>
            <a:fillRect/>
          </a:stretch>
        </p:blipFill>
        <p:spPr>
          <a:xfrm>
            <a:off x="268044" y="4911986"/>
            <a:ext cx="3636047" cy="1805781"/>
          </a:xfrm>
          <a:prstGeom prst="rect">
            <a:avLst/>
          </a:prstGeom>
        </p:spPr>
      </p:pic>
      <p:pic>
        <p:nvPicPr>
          <p:cNvPr id="18" name="Picture 17">
            <a:extLst>
              <a:ext uri="{FF2B5EF4-FFF2-40B4-BE49-F238E27FC236}">
                <a16:creationId xmlns:a16="http://schemas.microsoft.com/office/drawing/2014/main" id="{9544D6B7-12EC-219A-6C0F-87BA06C93EA9}"/>
              </a:ext>
            </a:extLst>
          </p:cNvPr>
          <p:cNvPicPr>
            <a:picLocks noChangeAspect="1"/>
          </p:cNvPicPr>
          <p:nvPr/>
        </p:nvPicPr>
        <p:blipFill>
          <a:blip r:embed="rId6"/>
          <a:stretch>
            <a:fillRect/>
          </a:stretch>
        </p:blipFill>
        <p:spPr>
          <a:xfrm>
            <a:off x="4277976" y="4911985"/>
            <a:ext cx="3636047" cy="1805781"/>
          </a:xfrm>
          <a:prstGeom prst="rect">
            <a:avLst/>
          </a:prstGeom>
        </p:spPr>
      </p:pic>
      <p:pic>
        <p:nvPicPr>
          <p:cNvPr id="21" name="Content Placeholder 20">
            <a:extLst>
              <a:ext uri="{FF2B5EF4-FFF2-40B4-BE49-F238E27FC236}">
                <a16:creationId xmlns:a16="http://schemas.microsoft.com/office/drawing/2014/main" id="{8F4EB2A7-D8C4-8CFF-C249-589980F54F17}"/>
              </a:ext>
            </a:extLst>
          </p:cNvPr>
          <p:cNvPicPr>
            <a:picLocks noGrp="1" noChangeAspect="1"/>
          </p:cNvPicPr>
          <p:nvPr>
            <p:ph idx="1"/>
          </p:nvPr>
        </p:nvPicPr>
        <p:blipFill>
          <a:blip r:embed="rId7"/>
          <a:stretch>
            <a:fillRect/>
          </a:stretch>
        </p:blipFill>
        <p:spPr>
          <a:xfrm>
            <a:off x="2762249" y="1354477"/>
            <a:ext cx="6667500" cy="1536700"/>
          </a:xfrm>
          <a:prstGeom prst="rect">
            <a:avLst/>
          </a:prstGeom>
        </p:spPr>
      </p:pic>
    </p:spTree>
    <p:extLst>
      <p:ext uri="{BB962C8B-B14F-4D97-AF65-F5344CB8AC3E}">
        <p14:creationId xmlns:p14="http://schemas.microsoft.com/office/powerpoint/2010/main" val="2057523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29DD-63A3-480B-8B7C-6C8355504D37}"/>
              </a:ext>
            </a:extLst>
          </p:cNvPr>
          <p:cNvSpPr>
            <a:spLocks noGrp="1"/>
          </p:cNvSpPr>
          <p:nvPr>
            <p:ph type="title"/>
          </p:nvPr>
        </p:nvSpPr>
        <p:spPr/>
        <p:txBody>
          <a:bodyPr/>
          <a:lstStyle/>
          <a:p>
            <a:r>
              <a:rPr lang="en-US"/>
              <a:t>Industry Decomposition</a:t>
            </a:r>
          </a:p>
        </p:txBody>
      </p:sp>
      <p:pic>
        <p:nvPicPr>
          <p:cNvPr id="5" name="Content Placeholder 4">
            <a:extLst>
              <a:ext uri="{FF2B5EF4-FFF2-40B4-BE49-F238E27FC236}">
                <a16:creationId xmlns:a16="http://schemas.microsoft.com/office/drawing/2014/main" id="{3090BAF9-E80A-C848-DC01-4A52240A8932}"/>
              </a:ext>
            </a:extLst>
          </p:cNvPr>
          <p:cNvPicPr>
            <a:picLocks noGrp="1" noChangeAspect="1"/>
          </p:cNvPicPr>
          <p:nvPr>
            <p:ph idx="1"/>
          </p:nvPr>
        </p:nvPicPr>
        <p:blipFill>
          <a:blip r:embed="rId2"/>
          <a:stretch>
            <a:fillRect/>
          </a:stretch>
        </p:blipFill>
        <p:spPr>
          <a:xfrm>
            <a:off x="1978024" y="926757"/>
            <a:ext cx="8235951" cy="6176963"/>
          </a:xfrm>
        </p:spPr>
      </p:pic>
    </p:spTree>
    <p:extLst>
      <p:ext uri="{BB962C8B-B14F-4D97-AF65-F5344CB8AC3E}">
        <p14:creationId xmlns:p14="http://schemas.microsoft.com/office/powerpoint/2010/main" val="26354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8CEF-9282-2A15-FA97-E45445A5A808}"/>
              </a:ext>
            </a:extLst>
          </p:cNvPr>
          <p:cNvSpPr>
            <a:spLocks noGrp="1"/>
          </p:cNvSpPr>
          <p:nvPr>
            <p:ph type="title"/>
          </p:nvPr>
        </p:nvSpPr>
        <p:spPr/>
        <p:txBody>
          <a:bodyPr/>
          <a:lstStyle/>
          <a:p>
            <a:r>
              <a:rPr lang="en-US"/>
              <a:t>Limitations</a:t>
            </a:r>
          </a:p>
        </p:txBody>
      </p:sp>
      <p:sp>
        <p:nvSpPr>
          <p:cNvPr id="3" name="Content Placeholder 2">
            <a:extLst>
              <a:ext uri="{FF2B5EF4-FFF2-40B4-BE49-F238E27FC236}">
                <a16:creationId xmlns:a16="http://schemas.microsoft.com/office/drawing/2014/main" id="{4C11EDA6-65A8-5657-95B2-17C8FD5C7BBF}"/>
              </a:ext>
            </a:extLst>
          </p:cNvPr>
          <p:cNvSpPr>
            <a:spLocks noGrp="1"/>
          </p:cNvSpPr>
          <p:nvPr>
            <p:ph idx="1"/>
          </p:nvPr>
        </p:nvSpPr>
        <p:spPr/>
        <p:txBody>
          <a:bodyPr/>
          <a:lstStyle/>
          <a:p>
            <a:r>
              <a:rPr lang="en-US" sz="2000"/>
              <a:t>What if shocks are not mean 0? Previous surprises condition future expectations:</a:t>
            </a:r>
          </a:p>
          <a:p>
            <a:endParaRPr lang="en-US" sz="2000"/>
          </a:p>
          <a:p>
            <a:endParaRPr lang="en-US" sz="2000"/>
          </a:p>
          <a:p>
            <a:endParaRPr lang="en-US" sz="2000"/>
          </a:p>
          <a:p>
            <a:r>
              <a:rPr lang="en-US" sz="2000"/>
              <a:t>Fed Funds are a poor measurement of monetary policy</a:t>
            </a:r>
          </a:p>
          <a:p>
            <a:pPr lvl="1"/>
            <a:r>
              <a:rPr lang="en-US" sz="2000"/>
              <a:t>Taylor rule increases interest rate in “good” state of the economy</a:t>
            </a:r>
          </a:p>
          <a:p>
            <a:pPr marL="457200" lvl="1" indent="0" algn="ctr">
              <a:buNone/>
            </a:pPr>
            <a:r>
              <a:rPr lang="en-US" sz="1800" i="1"/>
              <a:t>Target rate = Inflation + Real rate + 0.5(inflation gap) + 0.5(</a:t>
            </a:r>
            <a:r>
              <a:rPr lang="en-US" sz="1800" b="1" i="1"/>
              <a:t>output gap</a:t>
            </a:r>
            <a:r>
              <a:rPr lang="en-US" sz="1800" i="1"/>
              <a:t>)</a:t>
            </a:r>
          </a:p>
          <a:p>
            <a:pPr lvl="1"/>
            <a:r>
              <a:rPr lang="en-US" sz="2000"/>
              <a:t>In “good” state, stock market and futures co-move, so co-movement is expected and simply indicates that Monetary Policy works</a:t>
            </a:r>
          </a:p>
          <a:p>
            <a:r>
              <a:rPr lang="en-US" sz="2000"/>
              <a:t>We can find if the link is causal but most likely cannot be used a CB policy tool (“withholding info”)</a:t>
            </a:r>
          </a:p>
          <a:p>
            <a:pPr lvl="1"/>
            <a:endParaRPr lang="en-US"/>
          </a:p>
        </p:txBody>
      </p:sp>
      <p:pic>
        <p:nvPicPr>
          <p:cNvPr id="6" name="Picture 5">
            <a:extLst>
              <a:ext uri="{FF2B5EF4-FFF2-40B4-BE49-F238E27FC236}">
                <a16:creationId xmlns:a16="http://schemas.microsoft.com/office/drawing/2014/main" id="{9E9AD33F-F297-D63F-3045-52106BEDD49E}"/>
              </a:ext>
            </a:extLst>
          </p:cNvPr>
          <p:cNvPicPr>
            <a:picLocks noChangeAspect="1"/>
          </p:cNvPicPr>
          <p:nvPr/>
        </p:nvPicPr>
        <p:blipFill>
          <a:blip r:embed="rId2"/>
          <a:stretch>
            <a:fillRect/>
          </a:stretch>
        </p:blipFill>
        <p:spPr>
          <a:xfrm>
            <a:off x="3105150" y="2297430"/>
            <a:ext cx="5981700" cy="800100"/>
          </a:xfrm>
          <a:prstGeom prst="rect">
            <a:avLst/>
          </a:prstGeom>
        </p:spPr>
      </p:pic>
    </p:spTree>
    <p:extLst>
      <p:ext uri="{BB962C8B-B14F-4D97-AF65-F5344CB8AC3E}">
        <p14:creationId xmlns:p14="http://schemas.microsoft.com/office/powerpoint/2010/main" val="276319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3EB6-6EE2-6D80-6A12-F4E6D85407A5}"/>
              </a:ext>
            </a:extLst>
          </p:cNvPr>
          <p:cNvSpPr>
            <a:spLocks noGrp="1"/>
          </p:cNvSpPr>
          <p:nvPr>
            <p:ph type="title"/>
          </p:nvPr>
        </p:nvSpPr>
        <p:spPr/>
        <p:txBody>
          <a:bodyPr/>
          <a:lstStyle/>
          <a:p>
            <a:r>
              <a:rPr lang="en-US"/>
              <a:t>Appendix</a:t>
            </a:r>
          </a:p>
        </p:txBody>
      </p:sp>
      <p:sp>
        <p:nvSpPr>
          <p:cNvPr id="5" name="AutoShape 4">
            <a:extLst>
              <a:ext uri="{FF2B5EF4-FFF2-40B4-BE49-F238E27FC236}">
                <a16:creationId xmlns:a16="http://schemas.microsoft.com/office/drawing/2014/main" id="{B1AFAFBD-D36D-ADB7-0748-5D7CDE4C9F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 name="AutoShape 2">
            <a:extLst>
              <a:ext uri="{FF2B5EF4-FFF2-40B4-BE49-F238E27FC236}">
                <a16:creationId xmlns:a16="http://schemas.microsoft.com/office/drawing/2014/main" id="{7E9DF39A-A2C9-EA55-7FD3-E30F68E3D5B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Picture 6">
            <a:extLst>
              <a:ext uri="{FF2B5EF4-FFF2-40B4-BE49-F238E27FC236}">
                <a16:creationId xmlns:a16="http://schemas.microsoft.com/office/drawing/2014/main" id="{3559D6E2-2357-BDFA-D1F3-408D8713B94F}"/>
              </a:ext>
            </a:extLst>
          </p:cNvPr>
          <p:cNvPicPr>
            <a:picLocks noChangeAspect="1"/>
          </p:cNvPicPr>
          <p:nvPr/>
        </p:nvPicPr>
        <p:blipFill>
          <a:blip r:embed="rId2"/>
          <a:stretch>
            <a:fillRect/>
          </a:stretch>
        </p:blipFill>
        <p:spPr>
          <a:xfrm>
            <a:off x="3723408" y="904008"/>
            <a:ext cx="5049983" cy="5049983"/>
          </a:xfrm>
          <a:prstGeom prst="rect">
            <a:avLst/>
          </a:prstGeom>
        </p:spPr>
      </p:pic>
    </p:spTree>
    <p:extLst>
      <p:ext uri="{BB962C8B-B14F-4D97-AF65-F5344CB8AC3E}">
        <p14:creationId xmlns:p14="http://schemas.microsoft.com/office/powerpoint/2010/main" val="1501562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3EB6-6EE2-6D80-6A12-F4E6D85407A5}"/>
              </a:ext>
            </a:extLst>
          </p:cNvPr>
          <p:cNvSpPr>
            <a:spLocks noGrp="1"/>
          </p:cNvSpPr>
          <p:nvPr>
            <p:ph type="title"/>
          </p:nvPr>
        </p:nvSpPr>
        <p:spPr/>
        <p:txBody>
          <a:bodyPr/>
          <a:lstStyle/>
          <a:p>
            <a:r>
              <a:rPr lang="en-US"/>
              <a:t>Appendix</a:t>
            </a:r>
          </a:p>
        </p:txBody>
      </p:sp>
      <p:sp>
        <p:nvSpPr>
          <p:cNvPr id="5" name="AutoShape 4">
            <a:extLst>
              <a:ext uri="{FF2B5EF4-FFF2-40B4-BE49-F238E27FC236}">
                <a16:creationId xmlns:a16="http://schemas.microsoft.com/office/drawing/2014/main" id="{B1AFAFBD-D36D-ADB7-0748-5D7CDE4C9F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3" name="Picture 12">
            <a:extLst>
              <a:ext uri="{FF2B5EF4-FFF2-40B4-BE49-F238E27FC236}">
                <a16:creationId xmlns:a16="http://schemas.microsoft.com/office/drawing/2014/main" id="{C22E6C36-2DA7-1C20-558C-9D833D87C8E6}"/>
              </a:ext>
            </a:extLst>
          </p:cNvPr>
          <p:cNvPicPr>
            <a:picLocks noChangeAspect="1"/>
          </p:cNvPicPr>
          <p:nvPr/>
        </p:nvPicPr>
        <p:blipFill>
          <a:blip r:embed="rId2"/>
          <a:stretch>
            <a:fillRect/>
          </a:stretch>
        </p:blipFill>
        <p:spPr>
          <a:xfrm>
            <a:off x="367176" y="1690688"/>
            <a:ext cx="3697695" cy="3697695"/>
          </a:xfrm>
          <a:prstGeom prst="rect">
            <a:avLst/>
          </a:prstGeom>
        </p:spPr>
      </p:pic>
      <p:pic>
        <p:nvPicPr>
          <p:cNvPr id="15" name="Picture 14">
            <a:extLst>
              <a:ext uri="{FF2B5EF4-FFF2-40B4-BE49-F238E27FC236}">
                <a16:creationId xmlns:a16="http://schemas.microsoft.com/office/drawing/2014/main" id="{0A820588-9F9E-AE17-6ED5-22FD0A5E4576}"/>
              </a:ext>
            </a:extLst>
          </p:cNvPr>
          <p:cNvPicPr>
            <a:picLocks noChangeAspect="1"/>
          </p:cNvPicPr>
          <p:nvPr/>
        </p:nvPicPr>
        <p:blipFill>
          <a:blip r:embed="rId3"/>
          <a:stretch>
            <a:fillRect/>
          </a:stretch>
        </p:blipFill>
        <p:spPr>
          <a:xfrm>
            <a:off x="4366137" y="1690688"/>
            <a:ext cx="3697695" cy="3697695"/>
          </a:xfrm>
          <a:prstGeom prst="rect">
            <a:avLst/>
          </a:prstGeom>
        </p:spPr>
      </p:pic>
      <p:pic>
        <p:nvPicPr>
          <p:cNvPr id="17" name="Picture 16">
            <a:extLst>
              <a:ext uri="{FF2B5EF4-FFF2-40B4-BE49-F238E27FC236}">
                <a16:creationId xmlns:a16="http://schemas.microsoft.com/office/drawing/2014/main" id="{F79ED304-1116-EAC6-304D-3C9190FE8464}"/>
              </a:ext>
            </a:extLst>
          </p:cNvPr>
          <p:cNvPicPr>
            <a:picLocks noChangeAspect="1"/>
          </p:cNvPicPr>
          <p:nvPr/>
        </p:nvPicPr>
        <p:blipFill>
          <a:blip r:embed="rId4"/>
          <a:stretch>
            <a:fillRect/>
          </a:stretch>
        </p:blipFill>
        <p:spPr>
          <a:xfrm>
            <a:off x="8287907" y="1690687"/>
            <a:ext cx="3697696" cy="3697696"/>
          </a:xfrm>
          <a:prstGeom prst="rect">
            <a:avLst/>
          </a:prstGeom>
        </p:spPr>
      </p:pic>
    </p:spTree>
    <p:extLst>
      <p:ext uri="{BB962C8B-B14F-4D97-AF65-F5344CB8AC3E}">
        <p14:creationId xmlns:p14="http://schemas.microsoft.com/office/powerpoint/2010/main" val="4182540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3EB6-6EE2-6D80-6A12-F4E6D85407A5}"/>
              </a:ext>
            </a:extLst>
          </p:cNvPr>
          <p:cNvSpPr>
            <a:spLocks noGrp="1"/>
          </p:cNvSpPr>
          <p:nvPr>
            <p:ph type="title"/>
          </p:nvPr>
        </p:nvSpPr>
        <p:spPr/>
        <p:txBody>
          <a:bodyPr/>
          <a:lstStyle/>
          <a:p>
            <a:r>
              <a:rPr lang="en-US"/>
              <a:t>Appendix</a:t>
            </a:r>
          </a:p>
        </p:txBody>
      </p:sp>
      <p:sp>
        <p:nvSpPr>
          <p:cNvPr id="5" name="AutoShape 4">
            <a:extLst>
              <a:ext uri="{FF2B5EF4-FFF2-40B4-BE49-F238E27FC236}">
                <a16:creationId xmlns:a16="http://schemas.microsoft.com/office/drawing/2014/main" id="{B1AFAFBD-D36D-ADB7-0748-5D7CDE4C9F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 name="AutoShape 2">
            <a:extLst>
              <a:ext uri="{FF2B5EF4-FFF2-40B4-BE49-F238E27FC236}">
                <a16:creationId xmlns:a16="http://schemas.microsoft.com/office/drawing/2014/main" id="{7E9DF39A-A2C9-EA55-7FD3-E30F68E3D5B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14">
            <a:extLst>
              <a:ext uri="{FF2B5EF4-FFF2-40B4-BE49-F238E27FC236}">
                <a16:creationId xmlns:a16="http://schemas.microsoft.com/office/drawing/2014/main" id="{7ABC0DBD-D8A8-BF8F-D294-A56368FD29A3}"/>
              </a:ext>
            </a:extLst>
          </p:cNvPr>
          <p:cNvPicPr>
            <a:picLocks noChangeAspect="1"/>
          </p:cNvPicPr>
          <p:nvPr/>
        </p:nvPicPr>
        <p:blipFill>
          <a:blip r:embed="rId2"/>
          <a:stretch>
            <a:fillRect/>
          </a:stretch>
        </p:blipFill>
        <p:spPr>
          <a:xfrm>
            <a:off x="332403" y="1690688"/>
            <a:ext cx="3847667" cy="3847667"/>
          </a:xfrm>
          <a:prstGeom prst="rect">
            <a:avLst/>
          </a:prstGeom>
        </p:spPr>
      </p:pic>
      <p:pic>
        <p:nvPicPr>
          <p:cNvPr id="17" name="Picture 16">
            <a:extLst>
              <a:ext uri="{FF2B5EF4-FFF2-40B4-BE49-F238E27FC236}">
                <a16:creationId xmlns:a16="http://schemas.microsoft.com/office/drawing/2014/main" id="{E4B1F502-E8D6-B75F-AE60-C132F0DE8655}"/>
              </a:ext>
            </a:extLst>
          </p:cNvPr>
          <p:cNvPicPr>
            <a:picLocks noChangeAspect="1"/>
          </p:cNvPicPr>
          <p:nvPr/>
        </p:nvPicPr>
        <p:blipFill>
          <a:blip r:embed="rId3"/>
          <a:stretch>
            <a:fillRect/>
          </a:stretch>
        </p:blipFill>
        <p:spPr>
          <a:xfrm>
            <a:off x="4435113" y="1744190"/>
            <a:ext cx="3847667" cy="3847667"/>
          </a:xfrm>
          <a:prstGeom prst="rect">
            <a:avLst/>
          </a:prstGeom>
        </p:spPr>
      </p:pic>
      <p:pic>
        <p:nvPicPr>
          <p:cNvPr id="19" name="Picture 18">
            <a:extLst>
              <a:ext uri="{FF2B5EF4-FFF2-40B4-BE49-F238E27FC236}">
                <a16:creationId xmlns:a16="http://schemas.microsoft.com/office/drawing/2014/main" id="{3FE2BD07-0DD2-6BFC-B2A3-6085252CC63C}"/>
              </a:ext>
            </a:extLst>
          </p:cNvPr>
          <p:cNvPicPr>
            <a:picLocks noChangeAspect="1"/>
          </p:cNvPicPr>
          <p:nvPr/>
        </p:nvPicPr>
        <p:blipFill>
          <a:blip r:embed="rId4"/>
          <a:stretch>
            <a:fillRect/>
          </a:stretch>
        </p:blipFill>
        <p:spPr>
          <a:xfrm>
            <a:off x="8362376" y="1708731"/>
            <a:ext cx="3829624" cy="3829624"/>
          </a:xfrm>
          <a:prstGeom prst="rect">
            <a:avLst/>
          </a:prstGeom>
        </p:spPr>
      </p:pic>
    </p:spTree>
    <p:extLst>
      <p:ext uri="{BB962C8B-B14F-4D97-AF65-F5344CB8AC3E}">
        <p14:creationId xmlns:p14="http://schemas.microsoft.com/office/powerpoint/2010/main" val="137564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D0EAF-D409-C77A-72FA-11D7C691FF2A}"/>
              </a:ext>
            </a:extLst>
          </p:cNvPr>
          <p:cNvSpPr>
            <a:spLocks noGrp="1"/>
          </p:cNvSpPr>
          <p:nvPr>
            <p:ph type="title"/>
          </p:nvPr>
        </p:nvSpPr>
        <p:spPr/>
        <p:txBody>
          <a:bodyPr>
            <a:normAutofit/>
          </a:bodyPr>
          <a:lstStyle/>
          <a:p>
            <a:r>
              <a:rPr lang="en-US"/>
              <a:t>Theory Vs. Practice</a:t>
            </a:r>
          </a:p>
        </p:txBody>
      </p:sp>
      <p:sp>
        <p:nvSpPr>
          <p:cNvPr id="3" name="Content Placeholder 2">
            <a:extLst>
              <a:ext uri="{FF2B5EF4-FFF2-40B4-BE49-F238E27FC236}">
                <a16:creationId xmlns:a16="http://schemas.microsoft.com/office/drawing/2014/main" id="{F6AB8E48-F727-0BF1-4B54-7D9C43901603}"/>
              </a:ext>
            </a:extLst>
          </p:cNvPr>
          <p:cNvSpPr>
            <a:spLocks noGrp="1"/>
          </p:cNvSpPr>
          <p:nvPr>
            <p:ph idx="1"/>
          </p:nvPr>
        </p:nvSpPr>
        <p:spPr>
          <a:xfrm>
            <a:off x="838199" y="5290881"/>
            <a:ext cx="11196637" cy="1009652"/>
          </a:xfrm>
        </p:spPr>
        <p:txBody>
          <a:bodyPr>
            <a:normAutofit/>
          </a:bodyPr>
          <a:lstStyle/>
          <a:p>
            <a:pPr marL="0" indent="0" algn="ctr">
              <a:buNone/>
            </a:pPr>
            <a:r>
              <a:rPr lang="en-US" sz="3200" i="1">
                <a:solidFill>
                  <a:schemeClr val="bg2">
                    <a:lumMod val="50000"/>
                  </a:schemeClr>
                </a:solidFill>
                <a:effectLst/>
                <a:latin typeface="TimesLTStd"/>
              </a:rPr>
              <a:t>“Substantial risks that demand and production could remain soft.”</a:t>
            </a:r>
          </a:p>
          <a:p>
            <a:pPr marL="0" indent="0" algn="r">
              <a:buNone/>
            </a:pPr>
            <a:r>
              <a:rPr lang="en-US" sz="2000" i="1">
                <a:effectLst/>
                <a:latin typeface="TimesLTStd"/>
              </a:rPr>
              <a:t>-Alan Greenspan</a:t>
            </a:r>
            <a:r>
              <a:rPr lang="en-US" sz="2000" i="1">
                <a:latin typeface="TimesLTStd"/>
              </a:rPr>
              <a:t>, Fed  chairman of the Board of Governors </a:t>
            </a:r>
          </a:p>
        </p:txBody>
      </p:sp>
      <p:pic>
        <p:nvPicPr>
          <p:cNvPr id="6" name="Picture 5">
            <a:extLst>
              <a:ext uri="{FF2B5EF4-FFF2-40B4-BE49-F238E27FC236}">
                <a16:creationId xmlns:a16="http://schemas.microsoft.com/office/drawing/2014/main" id="{9C9A196B-07FA-C54D-D95B-389ADD261891}"/>
              </a:ext>
            </a:extLst>
          </p:cNvPr>
          <p:cNvPicPr>
            <a:picLocks noChangeAspect="1"/>
          </p:cNvPicPr>
          <p:nvPr/>
        </p:nvPicPr>
        <p:blipFill>
          <a:blip r:embed="rId2"/>
          <a:stretch>
            <a:fillRect/>
          </a:stretch>
        </p:blipFill>
        <p:spPr>
          <a:xfrm>
            <a:off x="5881764" y="1847713"/>
            <a:ext cx="6153073" cy="3063717"/>
          </a:xfrm>
          <a:prstGeom prst="rect">
            <a:avLst/>
          </a:prstGeom>
        </p:spPr>
      </p:pic>
      <p:sp>
        <p:nvSpPr>
          <p:cNvPr id="8" name="Content Placeholder 2">
            <a:extLst>
              <a:ext uri="{FF2B5EF4-FFF2-40B4-BE49-F238E27FC236}">
                <a16:creationId xmlns:a16="http://schemas.microsoft.com/office/drawing/2014/main" id="{A4F9974E-A3BF-1A0E-DC25-E04EB266D61C}"/>
              </a:ext>
            </a:extLst>
          </p:cNvPr>
          <p:cNvSpPr txBox="1">
            <a:spLocks/>
          </p:cNvSpPr>
          <p:nvPr/>
        </p:nvSpPr>
        <p:spPr>
          <a:xfrm>
            <a:off x="838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a:t>On 20</a:t>
            </a:r>
            <a:r>
              <a:rPr lang="en-US" sz="2000" baseline="30000"/>
              <a:t>th</a:t>
            </a:r>
            <a:r>
              <a:rPr lang="en-US" sz="2000"/>
              <a:t> March 2001, 50bps rate cut was announced</a:t>
            </a:r>
          </a:p>
          <a:p>
            <a:pPr>
              <a:lnSpc>
                <a:spcPct val="100000"/>
              </a:lnSpc>
            </a:pPr>
            <a:endParaRPr lang="en-US" sz="2000"/>
          </a:p>
          <a:p>
            <a:pPr>
              <a:lnSpc>
                <a:spcPct val="100000"/>
              </a:lnSpc>
            </a:pPr>
            <a:r>
              <a:rPr lang="en-US" sz="2000"/>
              <a:t>S&amp;P 500 declined instead of rallying as economic theory would suggest</a:t>
            </a:r>
          </a:p>
          <a:p>
            <a:pPr>
              <a:lnSpc>
                <a:spcPct val="100000"/>
              </a:lnSpc>
            </a:pPr>
            <a:endParaRPr lang="en-US" sz="2000"/>
          </a:p>
          <a:p>
            <a:pPr>
              <a:lnSpc>
                <a:spcPct val="100000"/>
              </a:lnSpc>
            </a:pPr>
            <a:r>
              <a:rPr lang="en-US" sz="2000"/>
              <a:t>Fed simultaneously convey info about monetary policy and the economic outlook</a:t>
            </a:r>
          </a:p>
          <a:p>
            <a:endParaRPr lang="en-US"/>
          </a:p>
          <a:p>
            <a:endParaRPr lang="en-US"/>
          </a:p>
          <a:p>
            <a:endParaRPr lang="en-US"/>
          </a:p>
        </p:txBody>
      </p:sp>
    </p:spTree>
    <p:extLst>
      <p:ext uri="{BB962C8B-B14F-4D97-AF65-F5344CB8AC3E}">
        <p14:creationId xmlns:p14="http://schemas.microsoft.com/office/powerpoint/2010/main" val="413754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337E-C63E-049A-24CA-201E854F6785}"/>
              </a:ext>
            </a:extLst>
          </p:cNvPr>
          <p:cNvSpPr>
            <a:spLocks noGrp="1"/>
          </p:cNvSpPr>
          <p:nvPr>
            <p:ph type="title"/>
          </p:nvPr>
        </p:nvSpPr>
        <p:spPr/>
        <p:txBody>
          <a:bodyPr/>
          <a:lstStyle/>
          <a:p>
            <a:r>
              <a:rPr lang="en-US"/>
              <a:t>‘Surprise’ Variables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13EFF7-D308-3286-E78B-744BEFC1A71F}"/>
                  </a:ext>
                </a:extLst>
              </p:cNvPr>
              <p:cNvSpPr>
                <a:spLocks noGrp="1"/>
              </p:cNvSpPr>
              <p:nvPr>
                <p:ph idx="1"/>
              </p:nvPr>
            </p:nvSpPr>
            <p:spPr/>
            <p:txBody>
              <a:bodyPr>
                <a:normAutofit fontScale="70000" lnSpcReduction="20000"/>
              </a:bodyPr>
              <a:lstStyle/>
              <a:p>
                <a:r>
                  <a:rPr lang="en-US"/>
                  <a:t>Policy measures have causal effect on economic fundamentals but responds endogenously to them</a:t>
                </a:r>
              </a:p>
              <a:p>
                <a:pPr lvl="1">
                  <a:lnSpc>
                    <a:spcPct val="170000"/>
                  </a:lnSpc>
                </a:pPr>
                <a:r>
                  <a:rPr lang="en-US" b="1"/>
                  <a:t>Simultaneity!!!</a:t>
                </a:r>
              </a:p>
              <a:p>
                <a:r>
                  <a:rPr lang="en-US"/>
                  <a:t>CB announcements overcome this identification challenge; it isolates unexpected variation in policy</a:t>
                </a:r>
              </a:p>
              <a:p>
                <a:r>
                  <a:rPr lang="en-US"/>
                  <a:t>If we assume that prices reflect expectations, they only change to the extent the announcement surprises the markets</a:t>
                </a:r>
              </a:p>
              <a:p>
                <a:pPr marL="0" indent="0">
                  <a:buNone/>
                </a:pPr>
                <a:endParaRPr lang="en-US"/>
              </a:p>
              <a:p>
                <a:pPr marL="0" indent="0">
                  <a:buNone/>
                </a:pPr>
                <a:r>
                  <a:rPr lang="en-US" sz="2600" i="1"/>
                  <a:t>p – price of a financial asset</a:t>
                </a:r>
              </a:p>
              <a:p>
                <a:pPr marL="0" indent="0">
                  <a:buNone/>
                </a:pPr>
                <a14:m>
                  <m:oMath xmlns:m="http://schemas.openxmlformats.org/officeDocument/2006/math">
                    <m:r>
                      <a:rPr lang="pt-PT" sz="2600" b="0" i="1" smtClean="0">
                        <a:latin typeface="Cambria Math" panose="02040503050406030204" pitchFamily="18" charset="0"/>
                      </a:rPr>
                      <m:t>𝜏</m:t>
                    </m:r>
                  </m:oMath>
                </a14:m>
                <a:r>
                  <a:rPr lang="en-US" sz="2600" i="1"/>
                  <a:t>- time of CB announcement</a:t>
                </a:r>
              </a:p>
              <a:p>
                <a:pPr marL="0" indent="0">
                  <a:buNone/>
                </a:pPr>
                <a:endParaRPr lang="en-US" sz="1100" i="1"/>
              </a:p>
              <a:p>
                <a:pPr marL="0" indent="0">
                  <a:buNone/>
                </a:pPr>
                <a:r>
                  <a:rPr lang="en-US" sz="2600" b="1" i="1"/>
                  <a:t>surprise: </a:t>
                </a:r>
                <a:r>
                  <a:rPr lang="en-US" sz="2600" i="1"/>
                  <a:t>			m = p(</a:t>
                </a:r>
                <a14:m>
                  <m:oMath xmlns:m="http://schemas.openxmlformats.org/officeDocument/2006/math">
                    <m:r>
                      <a:rPr lang="pt-PT" sz="2600" b="0" i="1" smtClean="0">
                        <a:latin typeface="Cambria Math" panose="02040503050406030204" pitchFamily="18" charset="0"/>
                      </a:rPr>
                      <m:t>𝜏</m:t>
                    </m:r>
                    <m:r>
                      <a:rPr lang="pt-PT" sz="2600" b="0" i="1" smtClean="0">
                        <a:latin typeface="Cambria Math" panose="02040503050406030204" pitchFamily="18" charset="0"/>
                      </a:rPr>
                      <m:t>+20</m:t>
                    </m:r>
                    <m:r>
                      <a:rPr lang="pt-PT" sz="2600" b="0" i="1" smtClean="0">
                        <a:latin typeface="Cambria Math" panose="02040503050406030204" pitchFamily="18" charset="0"/>
                      </a:rPr>
                      <m:t>𝑚𝑖𝑛</m:t>
                    </m:r>
                  </m:oMath>
                </a14:m>
                <a:r>
                  <a:rPr lang="en-US" sz="2600" i="1"/>
                  <a:t>) - p(</a:t>
                </a:r>
                <a14:m>
                  <m:oMath xmlns:m="http://schemas.openxmlformats.org/officeDocument/2006/math">
                    <m:r>
                      <a:rPr lang="pt-PT" sz="2600" i="1" smtClean="0">
                        <a:latin typeface="Cambria Math" panose="02040503050406030204" pitchFamily="18" charset="0"/>
                      </a:rPr>
                      <m:t>𝜏</m:t>
                    </m:r>
                    <m:r>
                      <a:rPr lang="pt-PT" sz="2600" b="0" i="1" smtClean="0">
                        <a:latin typeface="Cambria Math" panose="02040503050406030204" pitchFamily="18" charset="0"/>
                      </a:rPr>
                      <m:t>−1</m:t>
                    </m:r>
                    <m:r>
                      <a:rPr lang="pt-PT" sz="2600" i="1" smtClean="0">
                        <a:latin typeface="Cambria Math" panose="02040503050406030204" pitchFamily="18" charset="0"/>
                      </a:rPr>
                      <m:t>0</m:t>
                    </m:r>
                    <m:r>
                      <a:rPr lang="pt-PT" sz="2600" i="1" smtClean="0">
                        <a:latin typeface="Cambria Math" panose="02040503050406030204" pitchFamily="18" charset="0"/>
                      </a:rPr>
                      <m:t>𝑚𝑖𝑛</m:t>
                    </m:r>
                  </m:oMath>
                </a14:m>
                <a:r>
                  <a:rPr lang="en-US" sz="2600" i="1"/>
                  <a:t>)</a:t>
                </a:r>
              </a:p>
              <a:p>
                <a:pPr marL="0" indent="0">
                  <a:buNone/>
                </a:pPr>
                <a:r>
                  <a:rPr lang="en-US" sz="1100" i="1"/>
                  <a:t> </a:t>
                </a:r>
              </a:p>
              <a:p>
                <a:pPr>
                  <a:lnSpc>
                    <a:spcPct val="120000"/>
                  </a:lnSpc>
                </a:pPr>
                <a:r>
                  <a:rPr lang="en-US"/>
                  <a:t>m is computed for S&amp;P500 and Fed Fund Futures</a:t>
                </a:r>
              </a:p>
            </p:txBody>
          </p:sp>
        </mc:Choice>
        <mc:Fallback>
          <p:sp>
            <p:nvSpPr>
              <p:cNvPr id="3" name="Content Placeholder 2">
                <a:extLst>
                  <a:ext uri="{FF2B5EF4-FFF2-40B4-BE49-F238E27FC236}">
                    <a16:creationId xmlns:a16="http://schemas.microsoft.com/office/drawing/2014/main" id="{0A13EFF7-D308-3286-E78B-744BEFC1A71F}"/>
                  </a:ext>
                </a:extLst>
              </p:cNvPr>
              <p:cNvSpPr>
                <a:spLocks noGrp="1" noRot="1" noChangeAspect="1" noMove="1" noResize="1" noEditPoints="1" noAdjustHandles="1" noChangeArrowheads="1" noChangeShapeType="1" noTextEdit="1"/>
              </p:cNvSpPr>
              <p:nvPr>
                <p:ph idx="1"/>
              </p:nvPr>
            </p:nvSpPr>
            <p:spPr>
              <a:blipFill>
                <a:blip r:embed="rId3"/>
                <a:stretch>
                  <a:fillRect l="-603" t="-2035"/>
                </a:stretch>
              </a:blipFill>
            </p:spPr>
            <p:txBody>
              <a:bodyPr/>
              <a:lstStyle/>
              <a:p>
                <a:r>
                  <a:rPr lang="en-US">
                    <a:noFill/>
                  </a:rPr>
                  <a:t> </a:t>
                </a:r>
              </a:p>
            </p:txBody>
          </p:sp>
        </mc:Fallback>
      </mc:AlternateContent>
    </p:spTree>
    <p:extLst>
      <p:ext uri="{BB962C8B-B14F-4D97-AF65-F5344CB8AC3E}">
        <p14:creationId xmlns:p14="http://schemas.microsoft.com/office/powerpoint/2010/main" val="406677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BADB2F2-48C5-7805-6DD0-D4390FCFB997}"/>
              </a:ext>
            </a:extLst>
          </p:cNvPr>
          <p:cNvSpPr txBox="1">
            <a:spLocks/>
          </p:cNvSpPr>
          <p:nvPr/>
        </p:nvSpPr>
        <p:spPr>
          <a:xfrm>
            <a:off x="838200" y="1825625"/>
            <a:ext cx="50435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t>Quadrants II and IV: </a:t>
            </a:r>
            <a:r>
              <a:rPr lang="en-US" sz="2000"/>
              <a:t>co-movement between interest rates and stock prices is negative (as predicted by textbook economics)</a:t>
            </a:r>
          </a:p>
          <a:p>
            <a:r>
              <a:rPr lang="en-US" sz="2000" b="1"/>
              <a:t>Quadrants I and III: </a:t>
            </a:r>
            <a:r>
              <a:rPr lang="en-US" sz="2000"/>
              <a:t>counterintuitive positive co-movement</a:t>
            </a:r>
          </a:p>
          <a:p>
            <a:r>
              <a:rPr lang="en-US" sz="2000"/>
              <a:t>About a third of the data points are in quadrants I and III, with “wrong-signed” stock market responses</a:t>
            </a:r>
          </a:p>
        </p:txBody>
      </p:sp>
      <p:sp>
        <p:nvSpPr>
          <p:cNvPr id="10" name="Title 1">
            <a:extLst>
              <a:ext uri="{FF2B5EF4-FFF2-40B4-BE49-F238E27FC236}">
                <a16:creationId xmlns:a16="http://schemas.microsoft.com/office/drawing/2014/main" id="{48C53B2E-C7A8-84C6-8B8D-D8138F9812B5}"/>
              </a:ext>
            </a:extLst>
          </p:cNvPr>
          <p:cNvSpPr>
            <a:spLocks noGrp="1"/>
          </p:cNvSpPr>
          <p:nvPr>
            <p:ph type="title"/>
          </p:nvPr>
        </p:nvSpPr>
        <p:spPr>
          <a:xfrm>
            <a:off x="838200" y="365125"/>
            <a:ext cx="10515600" cy="1325563"/>
          </a:xfrm>
        </p:spPr>
        <p:txBody>
          <a:bodyPr>
            <a:normAutofit/>
          </a:bodyPr>
          <a:lstStyle/>
          <a:p>
            <a:r>
              <a:rPr lang="en-US"/>
              <a:t>Wrong-Signed Responses of Stock Prices to Interest Rate Surprises</a:t>
            </a:r>
          </a:p>
        </p:txBody>
      </p:sp>
      <p:pic>
        <p:nvPicPr>
          <p:cNvPr id="2" name="Picture 1">
            <a:extLst>
              <a:ext uri="{FF2B5EF4-FFF2-40B4-BE49-F238E27FC236}">
                <a16:creationId xmlns:a16="http://schemas.microsoft.com/office/drawing/2014/main" id="{66425785-908E-CD20-CC19-C1C5E0A6586B}"/>
              </a:ext>
            </a:extLst>
          </p:cNvPr>
          <p:cNvPicPr>
            <a:picLocks noChangeAspect="1"/>
          </p:cNvPicPr>
          <p:nvPr/>
        </p:nvPicPr>
        <p:blipFill>
          <a:blip r:embed="rId2"/>
          <a:stretch>
            <a:fillRect/>
          </a:stretch>
        </p:blipFill>
        <p:spPr>
          <a:xfrm>
            <a:off x="5812021" y="1714679"/>
            <a:ext cx="6337300" cy="3454400"/>
          </a:xfrm>
          <a:prstGeom prst="rect">
            <a:avLst/>
          </a:prstGeom>
        </p:spPr>
      </p:pic>
    </p:spTree>
    <p:extLst>
      <p:ext uri="{BB962C8B-B14F-4D97-AF65-F5344CB8AC3E}">
        <p14:creationId xmlns:p14="http://schemas.microsoft.com/office/powerpoint/2010/main" val="347016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337E-C63E-049A-24CA-201E854F6785}"/>
              </a:ext>
            </a:extLst>
          </p:cNvPr>
          <p:cNvSpPr>
            <a:spLocks noGrp="1"/>
          </p:cNvSpPr>
          <p:nvPr>
            <p:ph type="title"/>
          </p:nvPr>
        </p:nvSpPr>
        <p:spPr>
          <a:xfrm>
            <a:off x="838200" y="153192"/>
            <a:ext cx="10515600" cy="1325563"/>
          </a:xfrm>
        </p:spPr>
        <p:txBody>
          <a:bodyPr/>
          <a:lstStyle/>
          <a:p>
            <a:r>
              <a:rPr lang="en-US"/>
              <a:t>Single shock SVAR</a:t>
            </a:r>
          </a:p>
        </p:txBody>
      </p:sp>
      <p:sp>
        <p:nvSpPr>
          <p:cNvPr id="3" name="Content Placeholder 2">
            <a:extLst>
              <a:ext uri="{FF2B5EF4-FFF2-40B4-BE49-F238E27FC236}">
                <a16:creationId xmlns:a16="http://schemas.microsoft.com/office/drawing/2014/main" id="{0A13EFF7-D308-3286-E78B-744BEFC1A71F}"/>
              </a:ext>
            </a:extLst>
          </p:cNvPr>
          <p:cNvSpPr>
            <a:spLocks noGrp="1"/>
          </p:cNvSpPr>
          <p:nvPr>
            <p:ph idx="1"/>
          </p:nvPr>
        </p:nvSpPr>
        <p:spPr>
          <a:xfrm>
            <a:off x="904875" y="1357313"/>
            <a:ext cx="10515600" cy="5014120"/>
          </a:xfrm>
        </p:spPr>
        <p:txBody>
          <a:bodyPr>
            <a:normAutofit lnSpcReduction="10000"/>
          </a:bodyPr>
          <a:lstStyle/>
          <a:p>
            <a:pPr marL="0" indent="0">
              <a:buNone/>
            </a:pPr>
            <a:r>
              <a:rPr lang="en-US" sz="1800" b="1"/>
              <a:t>Variables selected:</a:t>
            </a:r>
          </a:p>
          <a:p>
            <a:r>
              <a:rPr lang="en-US" sz="1800"/>
              <a:t>Surprise Variable(in percentage basis points), S&amp;P 500 Index, GDP, 1Y Treasury Rate, Unemployment Rate, M2 Money Supply</a:t>
            </a:r>
          </a:p>
          <a:p>
            <a:endParaRPr lang="en-US" sz="1800"/>
          </a:p>
          <a:p>
            <a:pPr marL="0" indent="0">
              <a:buNone/>
            </a:pPr>
            <a:r>
              <a:rPr lang="en-US" sz="1800" b="1"/>
              <a:t>After conducting the ADF-tests:</a:t>
            </a:r>
          </a:p>
          <a:p>
            <a:r>
              <a:rPr lang="en-US" sz="1800"/>
              <a:t>Not stationary: S&amp;P500 index, GDP, M2, Unemployment Rate </a:t>
            </a:r>
          </a:p>
          <a:p>
            <a:r>
              <a:rPr lang="en-US" sz="1800"/>
              <a:t>Stationary: Surprise variable</a:t>
            </a:r>
          </a:p>
          <a:p>
            <a:r>
              <a:rPr lang="en-US" sz="1800"/>
              <a:t>Weakly stationary: 1Y Treasury Rate</a:t>
            </a:r>
          </a:p>
          <a:p>
            <a:endParaRPr lang="en-US" sz="1800"/>
          </a:p>
          <a:p>
            <a:pPr marL="0" indent="0">
              <a:buNone/>
            </a:pPr>
            <a:r>
              <a:rPr lang="en-US" sz="1800" b="1"/>
              <a:t>Transformations:</a:t>
            </a:r>
          </a:p>
          <a:p>
            <a:r>
              <a:rPr lang="en-US" sz="1800"/>
              <a:t>Apply Log and after take the difference for S&amp;P500 Prices and M2;</a:t>
            </a:r>
          </a:p>
          <a:p>
            <a:r>
              <a:rPr lang="en-US" sz="1800"/>
              <a:t>Same for GDP but first we deflated it by the CPI</a:t>
            </a:r>
          </a:p>
          <a:p>
            <a:r>
              <a:rPr lang="en-US" sz="1800"/>
              <a:t>First difference to unemployment rate</a:t>
            </a:r>
          </a:p>
          <a:p>
            <a:r>
              <a:rPr lang="en-US" sz="1800"/>
              <a:t>For this mode we decided to difference the 1Y Treasury</a:t>
            </a:r>
          </a:p>
          <a:p>
            <a:endParaRPr lang="en-US"/>
          </a:p>
        </p:txBody>
      </p:sp>
    </p:spTree>
    <p:extLst>
      <p:ext uri="{BB962C8B-B14F-4D97-AF65-F5344CB8AC3E}">
        <p14:creationId xmlns:p14="http://schemas.microsoft.com/office/powerpoint/2010/main" val="359822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337E-C63E-049A-24CA-201E854F6785}"/>
              </a:ext>
            </a:extLst>
          </p:cNvPr>
          <p:cNvSpPr>
            <a:spLocks noGrp="1"/>
          </p:cNvSpPr>
          <p:nvPr>
            <p:ph type="title"/>
          </p:nvPr>
        </p:nvSpPr>
        <p:spPr>
          <a:xfrm>
            <a:off x="838200" y="153192"/>
            <a:ext cx="10515600" cy="1325563"/>
          </a:xfrm>
        </p:spPr>
        <p:txBody>
          <a:bodyPr/>
          <a:lstStyle/>
          <a:p>
            <a:r>
              <a:rPr lang="en-US"/>
              <a:t>Single shock SVAR</a:t>
            </a:r>
          </a:p>
        </p:txBody>
      </p:sp>
      <p:sp>
        <p:nvSpPr>
          <p:cNvPr id="3" name="Content Placeholder 2">
            <a:extLst>
              <a:ext uri="{FF2B5EF4-FFF2-40B4-BE49-F238E27FC236}">
                <a16:creationId xmlns:a16="http://schemas.microsoft.com/office/drawing/2014/main" id="{0A13EFF7-D308-3286-E78B-744BEFC1A71F}"/>
              </a:ext>
            </a:extLst>
          </p:cNvPr>
          <p:cNvSpPr>
            <a:spLocks noGrp="1"/>
          </p:cNvSpPr>
          <p:nvPr>
            <p:ph idx="1"/>
          </p:nvPr>
        </p:nvSpPr>
        <p:spPr>
          <a:xfrm>
            <a:off x="904875" y="1357313"/>
            <a:ext cx="6762750" cy="5014120"/>
          </a:xfrm>
        </p:spPr>
        <p:txBody>
          <a:bodyPr>
            <a:normAutofit/>
          </a:bodyPr>
          <a:lstStyle/>
          <a:p>
            <a:pPr marL="0" indent="0">
              <a:buNone/>
            </a:pPr>
            <a:r>
              <a:rPr lang="en-US" sz="1800" b="1"/>
              <a:t>Optimal Lag selection using AIC</a:t>
            </a:r>
          </a:p>
          <a:p>
            <a:r>
              <a:rPr lang="en-US" sz="1800"/>
              <a:t>3 lags (monthly data)</a:t>
            </a:r>
          </a:p>
          <a:p>
            <a:endParaRPr lang="en-US" sz="1800"/>
          </a:p>
          <a:p>
            <a:pPr marL="0" indent="0">
              <a:buNone/>
            </a:pPr>
            <a:r>
              <a:rPr lang="en-US" sz="1800" b="1"/>
              <a:t>Use dummy variables for the periods with outliers:</a:t>
            </a:r>
          </a:p>
          <a:p>
            <a:r>
              <a:rPr lang="en-US" sz="1800"/>
              <a:t>3 Months in 2008</a:t>
            </a:r>
          </a:p>
          <a:p>
            <a:r>
              <a:rPr lang="en-US" sz="1800"/>
              <a:t>3 Months in 2020</a:t>
            </a:r>
          </a:p>
          <a:p>
            <a:endParaRPr lang="en-US" sz="1800"/>
          </a:p>
          <a:p>
            <a:pPr marL="0" indent="0">
              <a:buNone/>
            </a:pPr>
            <a:r>
              <a:rPr lang="en-US" sz="1800"/>
              <a:t>We assumed that the surprise announcement variable is only affected contemporaneously by its own shock. (A matrix)</a:t>
            </a:r>
          </a:p>
          <a:p>
            <a:pPr marL="0" indent="0">
              <a:buNone/>
            </a:pPr>
            <a:endParaRPr lang="en-US" sz="1800"/>
          </a:p>
          <a:p>
            <a:pPr marL="0" indent="0">
              <a:buNone/>
            </a:pPr>
            <a:r>
              <a:rPr lang="en-US" sz="1800"/>
              <a:t>Further restrictions were imposed in the B matrix using economic intuition.</a:t>
            </a:r>
          </a:p>
        </p:txBody>
      </p:sp>
    </p:spTree>
    <p:extLst>
      <p:ext uri="{BB962C8B-B14F-4D97-AF65-F5344CB8AC3E}">
        <p14:creationId xmlns:p14="http://schemas.microsoft.com/office/powerpoint/2010/main" val="128968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337E-C63E-049A-24CA-201E854F6785}"/>
              </a:ext>
            </a:extLst>
          </p:cNvPr>
          <p:cNvSpPr>
            <a:spLocks noGrp="1"/>
          </p:cNvSpPr>
          <p:nvPr>
            <p:ph type="title"/>
          </p:nvPr>
        </p:nvSpPr>
        <p:spPr>
          <a:xfrm>
            <a:off x="838200" y="153192"/>
            <a:ext cx="10515600" cy="1325563"/>
          </a:xfrm>
        </p:spPr>
        <p:txBody>
          <a:bodyPr/>
          <a:lstStyle/>
          <a:p>
            <a:r>
              <a:rPr lang="en-US"/>
              <a:t>IRFs</a:t>
            </a:r>
          </a:p>
        </p:txBody>
      </p:sp>
      <p:pic>
        <p:nvPicPr>
          <p:cNvPr id="7" name="Content Placeholder 6">
            <a:extLst>
              <a:ext uri="{FF2B5EF4-FFF2-40B4-BE49-F238E27FC236}">
                <a16:creationId xmlns:a16="http://schemas.microsoft.com/office/drawing/2014/main" id="{FFE6E553-8DA8-A7FA-D3F4-C39A303D5C2E}"/>
              </a:ext>
            </a:extLst>
          </p:cNvPr>
          <p:cNvPicPr>
            <a:picLocks noGrp="1" noChangeAspect="1"/>
          </p:cNvPicPr>
          <p:nvPr>
            <p:ph idx="1"/>
          </p:nvPr>
        </p:nvPicPr>
        <p:blipFill rotWithShape="1">
          <a:blip r:embed="rId2"/>
          <a:srcRect l="13525" t="6840" r="17593"/>
          <a:stretch/>
        </p:blipFill>
        <p:spPr>
          <a:xfrm>
            <a:off x="838200" y="1703875"/>
            <a:ext cx="3566338" cy="4823385"/>
          </a:xfrm>
          <a:prstGeom prst="rect">
            <a:avLst/>
          </a:prstGeom>
        </p:spPr>
      </p:pic>
      <p:pic>
        <p:nvPicPr>
          <p:cNvPr id="13" name="Picture 12">
            <a:extLst>
              <a:ext uri="{FF2B5EF4-FFF2-40B4-BE49-F238E27FC236}">
                <a16:creationId xmlns:a16="http://schemas.microsoft.com/office/drawing/2014/main" id="{01C22650-01D8-8585-5FFE-832BDB55390E}"/>
              </a:ext>
            </a:extLst>
          </p:cNvPr>
          <p:cNvPicPr>
            <a:picLocks noChangeAspect="1"/>
          </p:cNvPicPr>
          <p:nvPr/>
        </p:nvPicPr>
        <p:blipFill rotWithShape="1">
          <a:blip r:embed="rId3"/>
          <a:srcRect l="10252" t="6819" r="18813"/>
          <a:stretch/>
        </p:blipFill>
        <p:spPr>
          <a:xfrm>
            <a:off x="8150605" y="1637074"/>
            <a:ext cx="3671860" cy="4823400"/>
          </a:xfrm>
          <a:prstGeom prst="rect">
            <a:avLst/>
          </a:prstGeom>
        </p:spPr>
      </p:pic>
      <p:pic>
        <p:nvPicPr>
          <p:cNvPr id="5" name="Picture 4">
            <a:extLst>
              <a:ext uri="{FF2B5EF4-FFF2-40B4-BE49-F238E27FC236}">
                <a16:creationId xmlns:a16="http://schemas.microsoft.com/office/drawing/2014/main" id="{A7CA030B-0E5D-D9EE-FD51-EE3A4D8BAB9C}"/>
              </a:ext>
            </a:extLst>
          </p:cNvPr>
          <p:cNvPicPr>
            <a:picLocks noChangeAspect="1"/>
          </p:cNvPicPr>
          <p:nvPr/>
        </p:nvPicPr>
        <p:blipFill rotWithShape="1">
          <a:blip r:embed="rId4"/>
          <a:srcRect l="10151" t="6809" r="22068"/>
          <a:stretch/>
        </p:blipFill>
        <p:spPr>
          <a:xfrm>
            <a:off x="4359613" y="1703860"/>
            <a:ext cx="3472773" cy="4823703"/>
          </a:xfrm>
          <a:prstGeom prst="rect">
            <a:avLst/>
          </a:prstGeom>
        </p:spPr>
      </p:pic>
    </p:spTree>
    <p:extLst>
      <p:ext uri="{BB962C8B-B14F-4D97-AF65-F5344CB8AC3E}">
        <p14:creationId xmlns:p14="http://schemas.microsoft.com/office/powerpoint/2010/main" val="4072376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337E-C63E-049A-24CA-201E854F6785}"/>
              </a:ext>
            </a:extLst>
          </p:cNvPr>
          <p:cNvSpPr>
            <a:spLocks noGrp="1"/>
          </p:cNvSpPr>
          <p:nvPr>
            <p:ph type="title"/>
          </p:nvPr>
        </p:nvSpPr>
        <p:spPr>
          <a:xfrm>
            <a:off x="838200" y="153192"/>
            <a:ext cx="10515600" cy="1325563"/>
          </a:xfrm>
        </p:spPr>
        <p:txBody>
          <a:bodyPr/>
          <a:lstStyle/>
          <a:p>
            <a:r>
              <a:rPr lang="en-US"/>
              <a:t>IRFs</a:t>
            </a:r>
          </a:p>
        </p:txBody>
      </p:sp>
      <p:pic>
        <p:nvPicPr>
          <p:cNvPr id="15" name="Picture 14">
            <a:extLst>
              <a:ext uri="{FF2B5EF4-FFF2-40B4-BE49-F238E27FC236}">
                <a16:creationId xmlns:a16="http://schemas.microsoft.com/office/drawing/2014/main" id="{866F75CC-675C-91AB-9363-41A932AC1D84}"/>
              </a:ext>
            </a:extLst>
          </p:cNvPr>
          <p:cNvPicPr>
            <a:picLocks noChangeAspect="1"/>
          </p:cNvPicPr>
          <p:nvPr/>
        </p:nvPicPr>
        <p:blipFill rotWithShape="1">
          <a:blip r:embed="rId2"/>
          <a:srcRect l="9753" t="6390" r="21366"/>
          <a:stretch/>
        </p:blipFill>
        <p:spPr>
          <a:xfrm>
            <a:off x="557327" y="1552950"/>
            <a:ext cx="3623475" cy="4924368"/>
          </a:xfrm>
          <a:prstGeom prst="rect">
            <a:avLst/>
          </a:prstGeom>
        </p:spPr>
      </p:pic>
      <p:pic>
        <p:nvPicPr>
          <p:cNvPr id="17" name="Picture 16">
            <a:extLst>
              <a:ext uri="{FF2B5EF4-FFF2-40B4-BE49-F238E27FC236}">
                <a16:creationId xmlns:a16="http://schemas.microsoft.com/office/drawing/2014/main" id="{2BC487F0-B081-D9FC-0039-6D3D7DF5F015}"/>
              </a:ext>
            </a:extLst>
          </p:cNvPr>
          <p:cNvPicPr>
            <a:picLocks noChangeAspect="1"/>
          </p:cNvPicPr>
          <p:nvPr/>
        </p:nvPicPr>
        <p:blipFill rotWithShape="1">
          <a:blip r:embed="rId3"/>
          <a:srcRect l="10890" r="17565"/>
          <a:stretch/>
        </p:blipFill>
        <p:spPr>
          <a:xfrm>
            <a:off x="4461675" y="1186934"/>
            <a:ext cx="3767468" cy="5265863"/>
          </a:xfrm>
          <a:prstGeom prst="rect">
            <a:avLst/>
          </a:prstGeom>
        </p:spPr>
      </p:pic>
      <p:pic>
        <p:nvPicPr>
          <p:cNvPr id="19" name="Picture 18">
            <a:extLst>
              <a:ext uri="{FF2B5EF4-FFF2-40B4-BE49-F238E27FC236}">
                <a16:creationId xmlns:a16="http://schemas.microsoft.com/office/drawing/2014/main" id="{C72B5588-03F6-8EBF-F0F2-6B02C98AA7BD}"/>
              </a:ext>
            </a:extLst>
          </p:cNvPr>
          <p:cNvPicPr>
            <a:picLocks noChangeAspect="1"/>
          </p:cNvPicPr>
          <p:nvPr/>
        </p:nvPicPr>
        <p:blipFill rotWithShape="1">
          <a:blip r:embed="rId4"/>
          <a:srcRect l="9378" r="17995"/>
          <a:stretch/>
        </p:blipFill>
        <p:spPr>
          <a:xfrm>
            <a:off x="8229143" y="1228051"/>
            <a:ext cx="3812404" cy="5249267"/>
          </a:xfrm>
          <a:prstGeom prst="rect">
            <a:avLst/>
          </a:prstGeom>
        </p:spPr>
      </p:pic>
    </p:spTree>
    <p:extLst>
      <p:ext uri="{BB962C8B-B14F-4D97-AF65-F5344CB8AC3E}">
        <p14:creationId xmlns:p14="http://schemas.microsoft.com/office/powerpoint/2010/main" val="3035559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365EB7AA0BE4E34BB947C94D185E7125" ma:contentTypeVersion="4" ma:contentTypeDescription="Criar um novo documento." ma:contentTypeScope="" ma:versionID="fe380c152a9f3429a007da08df19acf7">
  <xsd:schema xmlns:xsd="http://www.w3.org/2001/XMLSchema" xmlns:xs="http://www.w3.org/2001/XMLSchema" xmlns:p="http://schemas.microsoft.com/office/2006/metadata/properties" xmlns:ns2="77567fa8-c007-4811-90f2-517046e08fa0" targetNamespace="http://schemas.microsoft.com/office/2006/metadata/properties" ma:root="true" ma:fieldsID="eae074cf0c1f3728659bf38b80138147" ns2:_="">
    <xsd:import namespace="77567fa8-c007-4811-90f2-517046e08fa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567fa8-c007-4811-90f2-517046e08f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4439F2-DA39-48A0-BDF1-DA97A1647D93}">
  <ds:schemaRefs>
    <ds:schemaRef ds:uri="http://schemas.microsoft.com/office/2006/documentManagement/types"/>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77567fa8-c007-4811-90f2-517046e08fa0"/>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E5F1703-0320-4032-A71C-C76BB4B92976}">
  <ds:schemaRefs>
    <ds:schemaRef ds:uri="77567fa8-c007-4811-90f2-517046e08f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6EACAA7-4808-46AC-ABAA-9FAE74BD89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1387</Words>
  <Application>Microsoft Macintosh PowerPoint</Application>
  <PresentationFormat>Widescreen</PresentationFormat>
  <Paragraphs>163</Paragraphs>
  <Slides>27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-webkit-standard</vt:lpstr>
      <vt:lpstr>Aptos</vt:lpstr>
      <vt:lpstr>Aptos Display</vt:lpstr>
      <vt:lpstr>Arial</vt:lpstr>
      <vt:lpstr>Cambria Math</vt:lpstr>
      <vt:lpstr>FiraSans</vt:lpstr>
      <vt:lpstr>Times</vt:lpstr>
      <vt:lpstr>TimesLTStd</vt:lpstr>
      <vt:lpstr>Wingdings</vt:lpstr>
      <vt:lpstr>Office Theme</vt:lpstr>
      <vt:lpstr>Monetary Policy Shocks on Asset Prices</vt:lpstr>
      <vt:lpstr>How Policy Changes Affect the Stock Market</vt:lpstr>
      <vt:lpstr>Theory Vs. Practice</vt:lpstr>
      <vt:lpstr>‘Surprise’ Variables</vt:lpstr>
      <vt:lpstr>Wrong-Signed Responses of Stock Prices to Interest Rate Surprises</vt:lpstr>
      <vt:lpstr>Single shock SVAR</vt:lpstr>
      <vt:lpstr>Single shock SVAR</vt:lpstr>
      <vt:lpstr>IRFs</vt:lpstr>
      <vt:lpstr>IRFs</vt:lpstr>
      <vt:lpstr>FEVD</vt:lpstr>
      <vt:lpstr>Diagnostic Tests</vt:lpstr>
      <vt:lpstr>(Proxy) SVAR Model</vt:lpstr>
      <vt:lpstr>Identifying Restrictions</vt:lpstr>
      <vt:lpstr>Identifying Restrictions</vt:lpstr>
      <vt:lpstr>Sign Restriction Iterative Process</vt:lpstr>
      <vt:lpstr>Sign Restriction Iterative Process</vt:lpstr>
      <vt:lpstr>Sign Restriction Iterative Process</vt:lpstr>
      <vt:lpstr>Sign Restriction Iterative Process</vt:lpstr>
      <vt:lpstr>Variables</vt:lpstr>
      <vt:lpstr>PowerPoint Presentation</vt:lpstr>
      <vt:lpstr>IRFs</vt:lpstr>
      <vt:lpstr>Diagnostic Tests</vt:lpstr>
      <vt:lpstr>Industry Decomposition</vt:lpstr>
      <vt:lpstr>Limitations</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Monetary Policy Shocks on Asset Prices</dc:title>
  <dc:creator>Giani Ranzetti</dc:creator>
  <cp:lastModifiedBy>Giani Ranzetti</cp:lastModifiedBy>
  <cp:revision>1</cp:revision>
  <dcterms:created xsi:type="dcterms:W3CDTF">2024-05-08T08:51:12Z</dcterms:created>
  <dcterms:modified xsi:type="dcterms:W3CDTF">2024-05-15T11:54:43Z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0x010100365EB7AA0BE4E34BB947C94D185E7125</vt:lpwstr>
  </property>
</Properties>
</file>